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4101" r:id="rId2"/>
    <p:sldMasterId id="2147484114" r:id="rId3"/>
  </p:sldMasterIdLst>
  <p:notesMasterIdLst>
    <p:notesMasterId r:id="rId45"/>
  </p:notesMasterIdLst>
  <p:handoutMasterIdLst>
    <p:handoutMasterId r:id="rId46"/>
  </p:handoutMasterIdLst>
  <p:sldIdLst>
    <p:sldId id="509" r:id="rId4"/>
    <p:sldId id="454" r:id="rId5"/>
    <p:sldId id="455" r:id="rId6"/>
    <p:sldId id="456" r:id="rId7"/>
    <p:sldId id="457" r:id="rId8"/>
    <p:sldId id="458" r:id="rId9"/>
    <p:sldId id="498" r:id="rId10"/>
    <p:sldId id="499" r:id="rId11"/>
    <p:sldId id="461" r:id="rId12"/>
    <p:sldId id="462" r:id="rId13"/>
    <p:sldId id="463" r:id="rId14"/>
    <p:sldId id="465" r:id="rId15"/>
    <p:sldId id="466" r:id="rId16"/>
    <p:sldId id="500" r:id="rId17"/>
    <p:sldId id="468" r:id="rId18"/>
    <p:sldId id="470" r:id="rId19"/>
    <p:sldId id="471" r:id="rId20"/>
    <p:sldId id="472" r:id="rId21"/>
    <p:sldId id="473" r:id="rId22"/>
    <p:sldId id="474" r:id="rId23"/>
    <p:sldId id="475" r:id="rId24"/>
    <p:sldId id="476" r:id="rId25"/>
    <p:sldId id="477" r:id="rId26"/>
    <p:sldId id="478" r:id="rId27"/>
    <p:sldId id="479" r:id="rId28"/>
    <p:sldId id="510" r:id="rId29"/>
    <p:sldId id="481" r:id="rId30"/>
    <p:sldId id="501" r:id="rId31"/>
    <p:sldId id="502" r:id="rId32"/>
    <p:sldId id="483" r:id="rId33"/>
    <p:sldId id="484" r:id="rId34"/>
    <p:sldId id="485" r:id="rId35"/>
    <p:sldId id="486" r:id="rId36"/>
    <p:sldId id="487" r:id="rId37"/>
    <p:sldId id="503" r:id="rId38"/>
    <p:sldId id="504" r:id="rId39"/>
    <p:sldId id="505" r:id="rId40"/>
    <p:sldId id="491" r:id="rId41"/>
    <p:sldId id="492" r:id="rId42"/>
    <p:sldId id="493" r:id="rId43"/>
    <p:sldId id="494" r:id="rId44"/>
  </p:sldIdLst>
  <p:sldSz cx="9144000" cy="6858000" type="screen4x3"/>
  <p:notesSz cx="6858000" cy="9144000"/>
  <p:defaultTextStyle>
    <a:defPPr>
      <a:defRPr lang="en-US"/>
    </a:defPPr>
    <a:lvl1pPr algn="l" rtl="0" fontAlgn="base">
      <a:spcBef>
        <a:spcPct val="0"/>
      </a:spcBef>
      <a:spcAft>
        <a:spcPct val="0"/>
      </a:spcAft>
      <a:defRPr sz="3000" kern="1200">
        <a:solidFill>
          <a:srgbClr val="000066"/>
        </a:solidFill>
        <a:latin typeface="Arial" charset="0"/>
        <a:ea typeface="MS PGothic" charset="-128"/>
        <a:cs typeface="+mn-cs"/>
      </a:defRPr>
    </a:lvl1pPr>
    <a:lvl2pPr marL="457200" algn="l" rtl="0" fontAlgn="base">
      <a:spcBef>
        <a:spcPct val="0"/>
      </a:spcBef>
      <a:spcAft>
        <a:spcPct val="0"/>
      </a:spcAft>
      <a:defRPr sz="3000" kern="1200">
        <a:solidFill>
          <a:srgbClr val="000066"/>
        </a:solidFill>
        <a:latin typeface="Arial" charset="0"/>
        <a:ea typeface="MS PGothic" charset="-128"/>
        <a:cs typeface="+mn-cs"/>
      </a:defRPr>
    </a:lvl2pPr>
    <a:lvl3pPr marL="914400" algn="l" rtl="0" fontAlgn="base">
      <a:spcBef>
        <a:spcPct val="0"/>
      </a:spcBef>
      <a:spcAft>
        <a:spcPct val="0"/>
      </a:spcAft>
      <a:defRPr sz="3000" kern="1200">
        <a:solidFill>
          <a:srgbClr val="000066"/>
        </a:solidFill>
        <a:latin typeface="Arial" charset="0"/>
        <a:ea typeface="MS PGothic" charset="-128"/>
        <a:cs typeface="+mn-cs"/>
      </a:defRPr>
    </a:lvl3pPr>
    <a:lvl4pPr marL="1371600" algn="l" rtl="0" fontAlgn="base">
      <a:spcBef>
        <a:spcPct val="0"/>
      </a:spcBef>
      <a:spcAft>
        <a:spcPct val="0"/>
      </a:spcAft>
      <a:defRPr sz="3000" kern="1200">
        <a:solidFill>
          <a:srgbClr val="000066"/>
        </a:solidFill>
        <a:latin typeface="Arial" charset="0"/>
        <a:ea typeface="MS PGothic" charset="-128"/>
        <a:cs typeface="+mn-cs"/>
      </a:defRPr>
    </a:lvl4pPr>
    <a:lvl5pPr marL="1828800" algn="l" rtl="0" fontAlgn="base">
      <a:spcBef>
        <a:spcPct val="0"/>
      </a:spcBef>
      <a:spcAft>
        <a:spcPct val="0"/>
      </a:spcAft>
      <a:defRPr sz="3000" kern="1200">
        <a:solidFill>
          <a:srgbClr val="000066"/>
        </a:solidFill>
        <a:latin typeface="Arial" charset="0"/>
        <a:ea typeface="MS PGothic" charset="-128"/>
        <a:cs typeface="+mn-cs"/>
      </a:defRPr>
    </a:lvl5pPr>
    <a:lvl6pPr marL="2286000" algn="l" defTabSz="914400" rtl="0" eaLnBrk="1" latinLnBrk="0" hangingPunct="1">
      <a:defRPr sz="3000" kern="1200">
        <a:solidFill>
          <a:srgbClr val="000066"/>
        </a:solidFill>
        <a:latin typeface="Arial" charset="0"/>
        <a:ea typeface="MS PGothic" charset="-128"/>
        <a:cs typeface="+mn-cs"/>
      </a:defRPr>
    </a:lvl6pPr>
    <a:lvl7pPr marL="2743200" algn="l" defTabSz="914400" rtl="0" eaLnBrk="1" latinLnBrk="0" hangingPunct="1">
      <a:defRPr sz="3000" kern="1200">
        <a:solidFill>
          <a:srgbClr val="000066"/>
        </a:solidFill>
        <a:latin typeface="Arial" charset="0"/>
        <a:ea typeface="MS PGothic" charset="-128"/>
        <a:cs typeface="+mn-cs"/>
      </a:defRPr>
    </a:lvl7pPr>
    <a:lvl8pPr marL="3200400" algn="l" defTabSz="914400" rtl="0" eaLnBrk="1" latinLnBrk="0" hangingPunct="1">
      <a:defRPr sz="3000" kern="1200">
        <a:solidFill>
          <a:srgbClr val="000066"/>
        </a:solidFill>
        <a:latin typeface="Arial" charset="0"/>
        <a:ea typeface="MS PGothic" charset="-128"/>
        <a:cs typeface="+mn-cs"/>
      </a:defRPr>
    </a:lvl8pPr>
    <a:lvl9pPr marL="3657600" algn="l" defTabSz="914400" rtl="0" eaLnBrk="1" latinLnBrk="0" hangingPunct="1">
      <a:defRPr sz="3000" kern="1200">
        <a:solidFill>
          <a:srgbClr val="000066"/>
        </a:solidFill>
        <a:latin typeface="Arial" charset="0"/>
        <a:ea typeface="MS PGothic"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FFFF"/>
    <a:srgbClr val="99CCFF"/>
    <a:srgbClr val="A4C7CD"/>
    <a:srgbClr val="0066FF"/>
    <a:srgbClr val="A50021"/>
    <a:srgbClr val="000066"/>
    <a:srgbClr val="E4E7F2"/>
    <a:srgbClr val="2B33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02"/>
  </p:normalViewPr>
  <p:slideViewPr>
    <p:cSldViewPr>
      <p:cViewPr varScale="1">
        <p:scale>
          <a:sx n="91" d="100"/>
          <a:sy n="91" d="100"/>
        </p:scale>
        <p:origin x="170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20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520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019240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2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a:xfrm>
            <a:off x="1150938" y="692150"/>
            <a:ext cx="4556125" cy="3416300"/>
          </a:xfrm>
          <a:ln/>
        </p:spPr>
      </p:sp>
      <p:sp>
        <p:nvSpPr>
          <p:cNvPr id="614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096621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7EDCD8DB-D410-A741-AB75-3B4DD784114C}" type="slidenum">
              <a:rPr lang="en-US" altLang="en-US"/>
              <a:pPr eaLnBrk="1" hangingPunct="1">
                <a:spcBef>
                  <a:spcPct val="0"/>
                </a:spcBef>
              </a:pPr>
              <a:t>19</a:t>
            </a:fld>
            <a:endParaRPr lang="en-US" altLang="en-US"/>
          </a:p>
        </p:txBody>
      </p:sp>
      <p:sp>
        <p:nvSpPr>
          <p:cNvPr id="64515" name="Slide Image Placeholder 1"/>
          <p:cNvSpPr>
            <a:spLocks noGrp="1" noRot="1" noChangeAspect="1" noTextEdit="1"/>
          </p:cNvSpPr>
          <p:nvPr>
            <p:ph type="sldImg"/>
          </p:nvPr>
        </p:nvSpPr>
        <p:spPr>
          <a:xfrm>
            <a:off x="1150938" y="692150"/>
            <a:ext cx="4556125" cy="3416300"/>
          </a:xfrm>
          <a:ln/>
        </p:spPr>
      </p:sp>
      <p:sp>
        <p:nvSpPr>
          <p:cNvPr id="6451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55799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60E6E3B9-FA83-4B41-8D32-DA273C7E17C5}" type="slidenum">
              <a:rPr lang="en-US" altLang="en-US"/>
              <a:pPr eaLnBrk="1" hangingPunct="1">
                <a:spcBef>
                  <a:spcPct val="0"/>
                </a:spcBef>
              </a:pPr>
              <a:t>20</a:t>
            </a:fld>
            <a:endParaRPr lang="en-US" altLang="en-US"/>
          </a:p>
        </p:txBody>
      </p:sp>
      <p:sp>
        <p:nvSpPr>
          <p:cNvPr id="65539" name="Slide Image Placeholder 1"/>
          <p:cNvSpPr>
            <a:spLocks noGrp="1" noRot="1" noChangeAspect="1" noTextEdit="1"/>
          </p:cNvSpPr>
          <p:nvPr>
            <p:ph type="sldImg"/>
          </p:nvPr>
        </p:nvSpPr>
        <p:spPr>
          <a:xfrm>
            <a:off x="1150938" y="692150"/>
            <a:ext cx="4556125" cy="3416300"/>
          </a:xfrm>
          <a:ln/>
        </p:spPr>
      </p:sp>
      <p:sp>
        <p:nvSpPr>
          <p:cNvPr id="6554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966949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07BE1D8E-2BB6-0640-8DEB-032D6BB3F9F9}" type="slidenum">
              <a:rPr lang="en-US" altLang="en-US"/>
              <a:pPr eaLnBrk="1" hangingPunct="1">
                <a:spcBef>
                  <a:spcPct val="0"/>
                </a:spcBef>
              </a:pPr>
              <a:t>21</a:t>
            </a:fld>
            <a:endParaRPr lang="en-US" altLang="en-US"/>
          </a:p>
        </p:txBody>
      </p:sp>
      <p:sp>
        <p:nvSpPr>
          <p:cNvPr id="66563" name="Slide Image Placeholder 1"/>
          <p:cNvSpPr>
            <a:spLocks noGrp="1" noRot="1" noChangeAspect="1" noTextEdit="1"/>
          </p:cNvSpPr>
          <p:nvPr>
            <p:ph type="sldImg"/>
          </p:nvPr>
        </p:nvSpPr>
        <p:spPr>
          <a:xfrm>
            <a:off x="1150938" y="692150"/>
            <a:ext cx="4556125" cy="3416300"/>
          </a:xfrm>
          <a:ln/>
        </p:spPr>
      </p:sp>
      <p:sp>
        <p:nvSpPr>
          <p:cNvPr id="6656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516229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80EA075F-201C-2144-BF91-6C175BED7D32}" type="slidenum">
              <a:rPr lang="en-US" altLang="en-US"/>
              <a:pPr eaLnBrk="1" hangingPunct="1">
                <a:spcBef>
                  <a:spcPct val="0"/>
                </a:spcBef>
              </a:pPr>
              <a:t>23</a:t>
            </a:fld>
            <a:endParaRPr lang="en-US" altLang="en-US"/>
          </a:p>
        </p:txBody>
      </p:sp>
      <p:sp>
        <p:nvSpPr>
          <p:cNvPr id="67587" name="Slide Image Placeholder 1"/>
          <p:cNvSpPr>
            <a:spLocks noGrp="1" noRot="1" noChangeAspect="1" noTextEdit="1"/>
          </p:cNvSpPr>
          <p:nvPr>
            <p:ph type="sldImg"/>
          </p:nvPr>
        </p:nvSpPr>
        <p:spPr>
          <a:xfrm>
            <a:off x="1150938" y="692150"/>
            <a:ext cx="4556125" cy="3416300"/>
          </a:xfrm>
          <a:ln/>
        </p:spPr>
      </p:sp>
      <p:sp>
        <p:nvSpPr>
          <p:cNvPr id="6758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223629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D52FE83E-47A0-9245-9F89-6BF8C365F4A9}" type="slidenum">
              <a:rPr lang="en-US" altLang="en-US"/>
              <a:pPr eaLnBrk="1" hangingPunct="1">
                <a:spcBef>
                  <a:spcPct val="0"/>
                </a:spcBef>
              </a:pPr>
              <a:t>24</a:t>
            </a:fld>
            <a:endParaRPr lang="en-US" altLang="en-US"/>
          </a:p>
        </p:txBody>
      </p:sp>
      <p:sp>
        <p:nvSpPr>
          <p:cNvPr id="68611" name="Slide Image Placeholder 1"/>
          <p:cNvSpPr>
            <a:spLocks noGrp="1" noRot="1" noChangeAspect="1" noTextEdit="1"/>
          </p:cNvSpPr>
          <p:nvPr>
            <p:ph type="sldImg"/>
          </p:nvPr>
        </p:nvSpPr>
        <p:spPr>
          <a:xfrm>
            <a:off x="1150938" y="692150"/>
            <a:ext cx="4556125" cy="3416300"/>
          </a:xfrm>
          <a:ln/>
        </p:spPr>
      </p:sp>
      <p:sp>
        <p:nvSpPr>
          <p:cNvPr id="6861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2337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1BFBECCB-0F9C-984C-8F35-44EB9578D1BA}" type="slidenum">
              <a:rPr lang="en-US" altLang="en-US"/>
              <a:pPr eaLnBrk="1" hangingPunct="1">
                <a:spcBef>
                  <a:spcPct val="0"/>
                </a:spcBef>
              </a:pPr>
              <a:t>25</a:t>
            </a:fld>
            <a:endParaRPr lang="en-US" altLang="en-US"/>
          </a:p>
        </p:txBody>
      </p:sp>
      <p:sp>
        <p:nvSpPr>
          <p:cNvPr id="69635" name="Slide Image Placeholder 1"/>
          <p:cNvSpPr>
            <a:spLocks noGrp="1" noRot="1" noChangeAspect="1" noTextEdit="1"/>
          </p:cNvSpPr>
          <p:nvPr>
            <p:ph type="sldImg"/>
          </p:nvPr>
        </p:nvSpPr>
        <p:spPr>
          <a:xfrm>
            <a:off x="1150938" y="692150"/>
            <a:ext cx="4556125" cy="3416300"/>
          </a:xfrm>
          <a:ln/>
        </p:spPr>
      </p:sp>
      <p:sp>
        <p:nvSpPr>
          <p:cNvPr id="6963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66753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21C42763-4222-754F-BDE7-B153323ED30B}" type="slidenum">
              <a:rPr lang="en-US" altLang="en-US"/>
              <a:pPr eaLnBrk="1" hangingPunct="1">
                <a:spcBef>
                  <a:spcPct val="0"/>
                </a:spcBef>
              </a:pPr>
              <a:t>27</a:t>
            </a:fld>
            <a:endParaRPr lang="en-US" altLang="en-US"/>
          </a:p>
        </p:txBody>
      </p:sp>
      <p:sp>
        <p:nvSpPr>
          <p:cNvPr id="70659" name="Slide Image Placeholder 1"/>
          <p:cNvSpPr>
            <a:spLocks noGrp="1" noRot="1" noChangeAspect="1" noTextEdit="1"/>
          </p:cNvSpPr>
          <p:nvPr>
            <p:ph type="sldImg"/>
          </p:nvPr>
        </p:nvSpPr>
        <p:spPr>
          <a:xfrm>
            <a:off x="1150938" y="692150"/>
            <a:ext cx="4556125" cy="3416300"/>
          </a:xfrm>
          <a:ln/>
        </p:spPr>
      </p:sp>
      <p:sp>
        <p:nvSpPr>
          <p:cNvPr id="7066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55562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1150938" y="692150"/>
            <a:ext cx="4556125" cy="3416300"/>
          </a:xfrm>
          <a:ln/>
        </p:spPr>
      </p:sp>
      <p:sp>
        <p:nvSpPr>
          <p:cNvPr id="7168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1045490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1150938" y="692150"/>
            <a:ext cx="4556125" cy="3416300"/>
          </a:xfrm>
          <a:ln/>
        </p:spPr>
      </p:sp>
      <p:sp>
        <p:nvSpPr>
          <p:cNvPr id="727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843684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150938" y="692150"/>
            <a:ext cx="4556125" cy="3416300"/>
          </a:xfrm>
          <a:ln/>
        </p:spPr>
      </p:sp>
      <p:sp>
        <p:nvSpPr>
          <p:cNvPr id="737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211164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CB2ECD2E-9EA1-A840-A68F-FF7BC6D47F85}" type="slidenum">
              <a:rPr lang="en-US" altLang="en-US"/>
              <a:pPr eaLnBrk="1" hangingPunct="1">
                <a:spcBef>
                  <a:spcPct val="0"/>
                </a:spcBef>
              </a:pPr>
              <a:t>2</a:t>
            </a:fld>
            <a:endParaRPr lang="en-US" altLang="en-US"/>
          </a:p>
        </p:txBody>
      </p:sp>
      <p:sp>
        <p:nvSpPr>
          <p:cNvPr id="54275" name="Slide Image Placeholder 1"/>
          <p:cNvSpPr>
            <a:spLocks noGrp="1" noRot="1" noChangeAspect="1" noTextEdit="1"/>
          </p:cNvSpPr>
          <p:nvPr>
            <p:ph type="sldImg"/>
          </p:nvPr>
        </p:nvSpPr>
        <p:spPr>
          <a:xfrm>
            <a:off x="1150938" y="692150"/>
            <a:ext cx="4556125" cy="3416300"/>
          </a:xfrm>
          <a:ln/>
        </p:spPr>
      </p:sp>
      <p:sp>
        <p:nvSpPr>
          <p:cNvPr id="5427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463658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1150938" y="692150"/>
            <a:ext cx="4556125" cy="3416300"/>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1153404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1150938" y="692150"/>
            <a:ext cx="4556125" cy="3416300"/>
          </a:xfrm>
          <a:ln/>
        </p:spPr>
      </p:sp>
      <p:sp>
        <p:nvSpPr>
          <p:cNvPr id="7577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2076470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1A816919-4EBA-E34D-9B29-69D865C1DEB7}" type="slidenum">
              <a:rPr lang="en-US" altLang="en-US"/>
              <a:pPr eaLnBrk="1" hangingPunct="1">
                <a:spcBef>
                  <a:spcPct val="0"/>
                </a:spcBef>
              </a:pPr>
              <a:t>40</a:t>
            </a:fld>
            <a:endParaRPr lang="en-US" altLang="en-US"/>
          </a:p>
        </p:txBody>
      </p:sp>
      <p:sp>
        <p:nvSpPr>
          <p:cNvPr id="76803" name="Slide Image Placeholder 1"/>
          <p:cNvSpPr>
            <a:spLocks noGrp="1" noRot="1" noChangeAspect="1" noTextEdit="1"/>
          </p:cNvSpPr>
          <p:nvPr>
            <p:ph type="sldImg"/>
          </p:nvPr>
        </p:nvSpPr>
        <p:spPr>
          <a:xfrm>
            <a:off x="1150938" y="692150"/>
            <a:ext cx="4556125" cy="3416300"/>
          </a:xfrm>
          <a:ln/>
        </p:spPr>
      </p:sp>
      <p:sp>
        <p:nvSpPr>
          <p:cNvPr id="7680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48397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AAD11D58-BAD4-D44C-A5F2-E8D9A3D5D8D6}" type="slidenum">
              <a:rPr lang="en-US" altLang="en-US"/>
              <a:pPr eaLnBrk="1" hangingPunct="1">
                <a:spcBef>
                  <a:spcPct val="0"/>
                </a:spcBef>
              </a:pPr>
              <a:t>41</a:t>
            </a:fld>
            <a:endParaRPr lang="en-US" altLang="en-US"/>
          </a:p>
        </p:txBody>
      </p:sp>
      <p:sp>
        <p:nvSpPr>
          <p:cNvPr id="77827" name="Rectangle 2"/>
          <p:cNvSpPr>
            <a:spLocks noGrp="1" noRot="1" noChangeAspect="1" noChangeArrowheads="1" noTextEdit="1"/>
          </p:cNvSpPr>
          <p:nvPr>
            <p:ph type="sldImg"/>
          </p:nvPr>
        </p:nvSpPr>
        <p:spPr>
          <a:xfrm>
            <a:off x="1150938" y="692150"/>
            <a:ext cx="4556125" cy="3416300"/>
          </a:xfrm>
          <a:solidFill>
            <a:srgbClr val="FFFFFF"/>
          </a:solidFill>
          <a:ln/>
        </p:spPr>
      </p:sp>
      <p:sp>
        <p:nvSpPr>
          <p:cNvPr id="7782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Times New Roman" charset="0"/>
                <a:ea typeface="MS PGothic" charset="-128"/>
              </a:rPr>
              <a:t>Reactions of amino acid side-chain functional groups.</a:t>
            </a:r>
          </a:p>
        </p:txBody>
      </p:sp>
    </p:spTree>
    <p:extLst>
      <p:ext uri="{BB962C8B-B14F-4D97-AF65-F5344CB8AC3E}">
        <p14:creationId xmlns:p14="http://schemas.microsoft.com/office/powerpoint/2010/main" val="1585572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1150938" y="692150"/>
            <a:ext cx="4556125" cy="3416300"/>
          </a:xfrm>
          <a:ln/>
        </p:spPr>
      </p:sp>
      <p:sp>
        <p:nvSpPr>
          <p:cNvPr id="5529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1633200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1150938" y="692150"/>
            <a:ext cx="4556125" cy="3416300"/>
          </a:xfrm>
          <a:ln/>
        </p:spPr>
      </p:sp>
      <p:sp>
        <p:nvSpPr>
          <p:cNvPr id="5632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61365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8BBBA7FB-ADF1-3A4C-B915-FEC49701B7A2}" type="slidenum">
              <a:rPr lang="en-US" altLang="en-US"/>
              <a:pPr eaLnBrk="1" hangingPunct="1">
                <a:spcBef>
                  <a:spcPct val="0"/>
                </a:spcBef>
              </a:pPr>
              <a:t>9</a:t>
            </a:fld>
            <a:endParaRPr lang="en-US" altLang="en-US"/>
          </a:p>
        </p:txBody>
      </p:sp>
      <p:sp>
        <p:nvSpPr>
          <p:cNvPr id="57347" name="Slide Image Placeholder 1"/>
          <p:cNvSpPr>
            <a:spLocks noGrp="1" noRot="1" noChangeAspect="1" noTextEdit="1"/>
          </p:cNvSpPr>
          <p:nvPr>
            <p:ph type="sldImg"/>
          </p:nvPr>
        </p:nvSpPr>
        <p:spPr>
          <a:xfrm>
            <a:off x="1150938" y="692150"/>
            <a:ext cx="4556125" cy="3416300"/>
          </a:xfrm>
          <a:ln/>
        </p:spPr>
      </p:sp>
      <p:sp>
        <p:nvSpPr>
          <p:cNvPr id="5734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574513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CFC72131-A8F1-C040-A4A1-6459CAC0FBD7}" type="slidenum">
              <a:rPr lang="en-US" altLang="en-US"/>
              <a:pPr eaLnBrk="1" hangingPunct="1">
                <a:spcBef>
                  <a:spcPct val="0"/>
                </a:spcBef>
              </a:pPr>
              <a:t>11</a:t>
            </a:fld>
            <a:endParaRPr lang="en-US" altLang="en-US"/>
          </a:p>
        </p:txBody>
      </p:sp>
      <p:sp>
        <p:nvSpPr>
          <p:cNvPr id="58371" name="Slide Image Placeholder 1"/>
          <p:cNvSpPr>
            <a:spLocks noGrp="1" noRot="1" noChangeAspect="1" noTextEdit="1"/>
          </p:cNvSpPr>
          <p:nvPr>
            <p:ph type="sldImg"/>
          </p:nvPr>
        </p:nvSpPr>
        <p:spPr>
          <a:xfrm>
            <a:off x="1150938" y="692150"/>
            <a:ext cx="4556125" cy="3416300"/>
          </a:xfrm>
          <a:ln/>
        </p:spPr>
      </p:sp>
      <p:sp>
        <p:nvSpPr>
          <p:cNvPr id="5837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76642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0580172F-EF87-EC4F-956F-21430C006EA9}" type="slidenum">
              <a:rPr lang="en-US" altLang="en-US"/>
              <a:pPr eaLnBrk="1" hangingPunct="1">
                <a:spcBef>
                  <a:spcPct val="0"/>
                </a:spcBef>
              </a:pPr>
              <a:t>12</a:t>
            </a:fld>
            <a:endParaRPr lang="en-US" altLang="en-US"/>
          </a:p>
        </p:txBody>
      </p:sp>
      <p:sp>
        <p:nvSpPr>
          <p:cNvPr id="61443" name="Slide Image Placeholder 1"/>
          <p:cNvSpPr>
            <a:spLocks noGrp="1" noRot="1" noChangeAspect="1" noTextEdit="1"/>
          </p:cNvSpPr>
          <p:nvPr>
            <p:ph type="sldImg"/>
          </p:nvPr>
        </p:nvSpPr>
        <p:spPr>
          <a:xfrm>
            <a:off x="1150938" y="692150"/>
            <a:ext cx="4556125" cy="3416300"/>
          </a:xfrm>
          <a:ln/>
        </p:spPr>
      </p:sp>
      <p:sp>
        <p:nvSpPr>
          <p:cNvPr id="6144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04161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1150938" y="692150"/>
            <a:ext cx="4556125" cy="3416300"/>
          </a:xfrm>
          <a:ln/>
        </p:spPr>
      </p:sp>
      <p:sp>
        <p:nvSpPr>
          <p:cNvPr id="624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70042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ea typeface="MS PGothic" charset="-128"/>
              </a:defRPr>
            </a:lvl1pPr>
            <a:lvl2pPr marL="742950" indent="-285750" eaLnBrk="0" hangingPunct="0">
              <a:spcBef>
                <a:spcPct val="30000"/>
              </a:spcBef>
              <a:defRPr sz="1200">
                <a:solidFill>
                  <a:schemeClr val="tx1"/>
                </a:solidFill>
                <a:latin typeface="Times New Roman" charset="0"/>
                <a:ea typeface="MS PGothic" charset="-128"/>
              </a:defRPr>
            </a:lvl2pPr>
            <a:lvl3pPr marL="1143000" indent="-228600" eaLnBrk="0" hangingPunct="0">
              <a:spcBef>
                <a:spcPct val="30000"/>
              </a:spcBef>
              <a:defRPr sz="1200">
                <a:solidFill>
                  <a:schemeClr val="tx1"/>
                </a:solidFill>
                <a:latin typeface="Times New Roman" charset="0"/>
                <a:ea typeface="MS PGothic" charset="-128"/>
              </a:defRPr>
            </a:lvl3pPr>
            <a:lvl4pPr marL="1600200" indent="-228600" eaLnBrk="0" hangingPunct="0">
              <a:spcBef>
                <a:spcPct val="30000"/>
              </a:spcBef>
              <a:defRPr sz="1200">
                <a:solidFill>
                  <a:schemeClr val="tx1"/>
                </a:solidFill>
                <a:latin typeface="Times New Roman" charset="0"/>
                <a:ea typeface="MS PGothic" charset="-128"/>
              </a:defRPr>
            </a:lvl4pPr>
            <a:lvl5pPr marL="2057400" indent="-228600" eaLnBrk="0" hangingPunct="0">
              <a:spcBef>
                <a:spcPct val="30000"/>
              </a:spcBef>
              <a:defRPr sz="1200">
                <a:solidFill>
                  <a:schemeClr val="tx1"/>
                </a:solidFill>
                <a:latin typeface="Times New Roman" charset="0"/>
                <a:ea typeface="MS PGothic" charset="-128"/>
              </a:defRPr>
            </a:lvl5pPr>
            <a:lvl6pPr marL="2514600" indent="-228600" eaLnBrk="0" fontAlgn="base" hangingPunct="0">
              <a:spcBef>
                <a:spcPct val="30000"/>
              </a:spcBef>
              <a:spcAft>
                <a:spcPct val="0"/>
              </a:spcAft>
              <a:defRPr sz="1200">
                <a:solidFill>
                  <a:schemeClr val="tx1"/>
                </a:solidFill>
                <a:latin typeface="Times New Roman" charset="0"/>
                <a:ea typeface="MS PGothic" charset="-128"/>
              </a:defRPr>
            </a:lvl6pPr>
            <a:lvl7pPr marL="2971800" indent="-228600" eaLnBrk="0" fontAlgn="base" hangingPunct="0">
              <a:spcBef>
                <a:spcPct val="30000"/>
              </a:spcBef>
              <a:spcAft>
                <a:spcPct val="0"/>
              </a:spcAft>
              <a:defRPr sz="1200">
                <a:solidFill>
                  <a:schemeClr val="tx1"/>
                </a:solidFill>
                <a:latin typeface="Times New Roman" charset="0"/>
                <a:ea typeface="MS PGothic" charset="-128"/>
              </a:defRPr>
            </a:lvl7pPr>
            <a:lvl8pPr marL="3429000" indent="-228600" eaLnBrk="0" fontAlgn="base" hangingPunct="0">
              <a:spcBef>
                <a:spcPct val="30000"/>
              </a:spcBef>
              <a:spcAft>
                <a:spcPct val="0"/>
              </a:spcAft>
              <a:defRPr sz="1200">
                <a:solidFill>
                  <a:schemeClr val="tx1"/>
                </a:solidFill>
                <a:latin typeface="Times New Roman" charset="0"/>
                <a:ea typeface="MS PGothic" charset="-128"/>
              </a:defRPr>
            </a:lvl8pPr>
            <a:lvl9pPr marL="3886200" indent="-228600" eaLnBrk="0" fontAlgn="base" hangingPunct="0">
              <a:spcBef>
                <a:spcPct val="30000"/>
              </a:spcBef>
              <a:spcAft>
                <a:spcPct val="0"/>
              </a:spcAft>
              <a:defRPr sz="1200">
                <a:solidFill>
                  <a:schemeClr val="tx1"/>
                </a:solidFill>
                <a:latin typeface="Times New Roman" charset="0"/>
                <a:ea typeface="MS PGothic" charset="-128"/>
              </a:defRPr>
            </a:lvl9pPr>
          </a:lstStyle>
          <a:p>
            <a:pPr eaLnBrk="1" hangingPunct="1">
              <a:spcBef>
                <a:spcPct val="0"/>
              </a:spcBef>
            </a:pPr>
            <a:fld id="{CDE58354-367D-9B47-8AE0-2BA46D64FB7B}" type="slidenum">
              <a:rPr lang="en-US" altLang="en-US"/>
              <a:pPr eaLnBrk="1" hangingPunct="1">
                <a:spcBef>
                  <a:spcPct val="0"/>
                </a:spcBef>
              </a:pPr>
              <a:t>15</a:t>
            </a:fld>
            <a:endParaRPr lang="en-US" altLang="en-US"/>
          </a:p>
        </p:txBody>
      </p:sp>
      <p:sp>
        <p:nvSpPr>
          <p:cNvPr id="63491" name="Slide Image Placeholder 1"/>
          <p:cNvSpPr>
            <a:spLocks noGrp="1" noRot="1" noChangeAspect="1" noTextEdit="1"/>
          </p:cNvSpPr>
          <p:nvPr>
            <p:ph type="sldImg"/>
          </p:nvPr>
        </p:nvSpPr>
        <p:spPr>
          <a:xfrm>
            <a:off x="1150938" y="692150"/>
            <a:ext cx="4556125" cy="3416300"/>
          </a:xfrm>
          <a:ln/>
        </p:spPr>
      </p:sp>
      <p:sp>
        <p:nvSpPr>
          <p:cNvPr id="6349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377023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hyperlink" Target="http://www.cengage.com/chemistry/bettelheim" TargetMode="External"/><Relationship Id="rId5" Type="http://schemas.openxmlformats.org/officeDocument/2006/relationships/hyperlink" Target="http://www.cengage.com/chemistry/garrett" TargetMode="External"/><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hyperlink" Target="http://www.cengage.com/chemistry/bettelhei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hyperlink" Target="http://www.cengage.com/chemistry/bettelheim" TargetMode="External"/><Relationship Id="rId5" Type="http://schemas.openxmlformats.org/officeDocument/2006/relationships/hyperlink" Target="http://www.cengage.com/chemistry/garrett" TargetMode="External"/><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0" y="0"/>
            <a:ext cx="9145588" cy="938213"/>
          </a:xfrm>
          <a:prstGeom prst="rect">
            <a:avLst/>
          </a:prstGeom>
          <a:solidFill>
            <a:srgbClr val="0C647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a:defRPr/>
            </a:pPr>
            <a:endParaRPr lang="en-US" altLang="en-US" smtClean="0"/>
          </a:p>
        </p:txBody>
      </p:sp>
      <p:pic>
        <p:nvPicPr>
          <p:cNvPr id="4" name="Picture 9" descr="BrooksCol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5613" y="0"/>
            <a:ext cx="2336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userDrawn="1"/>
        </p:nvSpPr>
        <p:spPr bwMode="auto">
          <a:xfrm>
            <a:off x="2638425" y="1066800"/>
            <a:ext cx="28940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a:defRPr/>
            </a:pPr>
            <a:r>
              <a:rPr lang="en-US" altLang="en-US" sz="2400" smtClean="0">
                <a:solidFill>
                  <a:srgbClr val="FF0000"/>
                </a:solidFill>
              </a:rPr>
              <a:t>Reginald H. Garrett</a:t>
            </a:r>
          </a:p>
          <a:p>
            <a:pPr>
              <a:defRPr/>
            </a:pPr>
            <a:r>
              <a:rPr lang="en-US" altLang="en-US" sz="2400" smtClean="0">
                <a:solidFill>
                  <a:srgbClr val="FF0000"/>
                </a:solidFill>
              </a:rPr>
              <a:t>Charles M. Grisham</a:t>
            </a:r>
          </a:p>
        </p:txBody>
      </p:sp>
      <p:pic>
        <p:nvPicPr>
          <p:cNvPr id="6" name="Picture 6" descr="tro 1133106293.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131763"/>
            <a:ext cx="2386013" cy="28606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11">
            <a:hlinkClick r:id="rId4"/>
          </p:cNvPr>
          <p:cNvSpPr>
            <a:spLocks noChangeArrowheads="1"/>
          </p:cNvSpPr>
          <p:nvPr userDrawn="1"/>
        </p:nvSpPr>
        <p:spPr bwMode="auto">
          <a:xfrm>
            <a:off x="2638425" y="2057400"/>
            <a:ext cx="2665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eaLnBrk="1" hangingPunct="1">
              <a:defRPr/>
            </a:pPr>
            <a:r>
              <a:rPr lang="en-US" altLang="en-US" sz="1200" u="sng" smtClean="0">
                <a:hlinkClick r:id="rId5"/>
              </a:rPr>
              <a:t>www.cengage.com/chemistry/garrett</a:t>
            </a:r>
            <a:endParaRPr lang="en-US" altLang="en-US" sz="1200" smtClean="0">
              <a:solidFill>
                <a:schemeClr val="tx1"/>
              </a:solidFill>
              <a:latin typeface="Verdana" pitchFamily="34" charset="0"/>
            </a:endParaRPr>
          </a:p>
        </p:txBody>
      </p:sp>
      <p:sp>
        <p:nvSpPr>
          <p:cNvPr id="8" name="Rectangle 13"/>
          <p:cNvSpPr>
            <a:spLocks noGrp="1" noChangeArrowheads="1"/>
          </p:cNvSpPr>
          <p:nvPr userDrawn="1"/>
        </p:nvSpPr>
        <p:spPr bwMode="auto">
          <a:xfrm>
            <a:off x="76200" y="61722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algn="ctr" eaLnBrk="1" hangingPunct="1">
              <a:defRPr/>
            </a:pPr>
            <a:r>
              <a:rPr lang="en-US" altLang="en-US" sz="2000" smtClean="0"/>
              <a:t>Reginald Garrett &amp; Charles Grisham </a:t>
            </a:r>
            <a:r>
              <a:rPr lang="en-US" altLang="en-US" sz="2000" smtClean="0">
                <a:solidFill>
                  <a:schemeClr val="tx1"/>
                </a:solidFill>
              </a:rPr>
              <a:t>• </a:t>
            </a:r>
            <a:r>
              <a:rPr lang="en-US" altLang="en-US" sz="2000" smtClean="0"/>
              <a:t>University of Virginia</a:t>
            </a:r>
            <a:endParaRPr lang="en-US" altLang="en-US" sz="2000" smtClean="0">
              <a:solidFill>
                <a:schemeClr val="tx1"/>
              </a:solidFill>
            </a:endParaRPr>
          </a:p>
        </p:txBody>
      </p:sp>
      <p:sp>
        <p:nvSpPr>
          <p:cNvPr id="187397" name="Rectangle 5"/>
          <p:cNvSpPr>
            <a:spLocks noGrp="1" noChangeArrowheads="1"/>
          </p:cNvSpPr>
          <p:nvPr>
            <p:ph type="ctrTitle"/>
          </p:nvPr>
        </p:nvSpPr>
        <p:spPr>
          <a:xfrm>
            <a:off x="685800" y="3048000"/>
            <a:ext cx="7772400" cy="114300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86677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6081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73025"/>
            <a:ext cx="2227262" cy="6675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963" y="73025"/>
            <a:ext cx="6530975" cy="6675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4880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0963" y="73025"/>
            <a:ext cx="8910637" cy="6675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7990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0" y="0"/>
            <a:ext cx="9145588" cy="938213"/>
          </a:xfrm>
          <a:prstGeom prst="rect">
            <a:avLst/>
          </a:prstGeom>
          <a:solidFill>
            <a:srgbClr val="FF7C8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algn="ctr" eaLnBrk="0" hangingPunct="0">
              <a:defRPr/>
            </a:pPr>
            <a:endParaRPr lang="en-US" altLang="en-US" smtClean="0"/>
          </a:p>
        </p:txBody>
      </p:sp>
      <p:sp>
        <p:nvSpPr>
          <p:cNvPr id="4" name="Rectangle 10"/>
          <p:cNvSpPr>
            <a:spLocks noChangeArrowheads="1"/>
          </p:cNvSpPr>
          <p:nvPr userDrawn="1"/>
        </p:nvSpPr>
        <p:spPr bwMode="auto">
          <a:xfrm>
            <a:off x="2638425" y="1066800"/>
            <a:ext cx="2922588"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eaLnBrk="0" hangingPunct="0">
              <a:defRPr/>
            </a:pPr>
            <a:r>
              <a:rPr lang="en-US" altLang="en-US" sz="2400" smtClean="0"/>
              <a:t>Reginald H. Garrett</a:t>
            </a:r>
          </a:p>
          <a:p>
            <a:pPr eaLnBrk="0" hangingPunct="0">
              <a:defRPr/>
            </a:pPr>
            <a:r>
              <a:rPr lang="en-US" altLang="en-US" sz="2400" smtClean="0"/>
              <a:t>Charles M. Grisham</a:t>
            </a:r>
          </a:p>
        </p:txBody>
      </p:sp>
      <p:sp>
        <p:nvSpPr>
          <p:cNvPr id="5" name="Rectangle 11">
            <a:hlinkClick r:id="rId2"/>
          </p:cNvPr>
          <p:cNvSpPr>
            <a:spLocks noChangeArrowheads="1"/>
          </p:cNvSpPr>
          <p:nvPr userDrawn="1"/>
        </p:nvSpPr>
        <p:spPr bwMode="auto">
          <a:xfrm>
            <a:off x="2652713" y="2057400"/>
            <a:ext cx="266541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a:defRPr/>
            </a:pPr>
            <a:r>
              <a:rPr lang="en-US" altLang="en-US" sz="1200" u="sng" smtClean="0"/>
              <a:t>www.cengage.com/chemistry/garrett</a:t>
            </a:r>
            <a:endParaRPr lang="en-US" altLang="en-US" sz="1200" smtClean="0">
              <a:latin typeface="Verdana" panose="020B0604030504040204" pitchFamily="34" charset="0"/>
            </a:endParaRPr>
          </a:p>
        </p:txBody>
      </p:sp>
      <p:sp>
        <p:nvSpPr>
          <p:cNvPr id="6" name="Rectangle 13"/>
          <p:cNvSpPr>
            <a:spLocks noGrp="1" noChangeArrowheads="1"/>
          </p:cNvSpPr>
          <p:nvPr userDrawn="1"/>
        </p:nvSpPr>
        <p:spPr bwMode="auto">
          <a:xfrm>
            <a:off x="76200" y="62484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r>
              <a:rPr lang="en-US" altLang="en-US" sz="1000"/>
              <a:t>© 2017 Cengage Learning. All Rights Reserved. May not be copied, scanned, or duplicated, in whole or in part, except for use as permitted in a license distributed with a certain product or service or otherwise on a password-protected website for classroom use.</a:t>
            </a:r>
            <a:endParaRPr lang="en-US" altLang="en-US" sz="700">
              <a:solidFill>
                <a:srgbClr val="000000"/>
              </a:solidFill>
            </a:endParaRPr>
          </a:p>
        </p:txBody>
      </p:sp>
      <p:pic>
        <p:nvPicPr>
          <p:cNvPr id="7"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6700" y="185738"/>
            <a:ext cx="23685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p:cNvPicPr>
          <p:nvPr userDrawn="1"/>
        </p:nvPicPr>
        <p:blipFill>
          <a:blip r:embed="rId4">
            <a:extLst>
              <a:ext uri="{28A0092B-C50C-407E-A947-70E740481C1C}">
                <a14:useLocalDpi xmlns:a14="http://schemas.microsoft.com/office/drawing/2010/main" val="0"/>
              </a:ext>
            </a:extLst>
          </a:blip>
          <a:srcRect l="13045" t="20270" r="13045" b="22020"/>
          <a:stretch>
            <a:fillRect/>
          </a:stretch>
        </p:blipFill>
        <p:spPr bwMode="auto">
          <a:xfrm>
            <a:off x="6858000" y="-3175"/>
            <a:ext cx="2286000" cy="941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7397" name="Rectangle 5"/>
          <p:cNvSpPr>
            <a:spLocks noGrp="1" noChangeArrowheads="1"/>
          </p:cNvSpPr>
          <p:nvPr>
            <p:ph type="ctrTitle"/>
          </p:nvPr>
        </p:nvSpPr>
        <p:spPr>
          <a:xfrm>
            <a:off x="685800" y="3352800"/>
            <a:ext cx="7772400" cy="114300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1568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6095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12330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963" y="1017588"/>
            <a:ext cx="4378325"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1688" y="1017588"/>
            <a:ext cx="4379912"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035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406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2216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733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6062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1802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98140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323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73025"/>
            <a:ext cx="2227262" cy="6675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963" y="73025"/>
            <a:ext cx="6530975" cy="6675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6918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0963" y="73025"/>
            <a:ext cx="8910637" cy="6675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84382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0" y="0"/>
            <a:ext cx="9145588" cy="938213"/>
          </a:xfrm>
          <a:prstGeom prst="rect">
            <a:avLst/>
          </a:prstGeom>
          <a:solidFill>
            <a:srgbClr val="0C647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a:defRPr/>
            </a:pPr>
            <a:endParaRPr lang="en-US" altLang="en-US" smtClean="0"/>
          </a:p>
        </p:txBody>
      </p:sp>
      <p:pic>
        <p:nvPicPr>
          <p:cNvPr id="4" name="Picture 9" descr="BrooksCol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5613" y="0"/>
            <a:ext cx="2336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userDrawn="1"/>
        </p:nvSpPr>
        <p:spPr bwMode="auto">
          <a:xfrm>
            <a:off x="2638425" y="1066800"/>
            <a:ext cx="28940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a:defRPr/>
            </a:pPr>
            <a:r>
              <a:rPr lang="en-US" altLang="en-US" sz="2400" smtClean="0">
                <a:solidFill>
                  <a:srgbClr val="FF0000"/>
                </a:solidFill>
              </a:rPr>
              <a:t>Reginald H. Garrett</a:t>
            </a:r>
          </a:p>
          <a:p>
            <a:pPr>
              <a:defRPr/>
            </a:pPr>
            <a:r>
              <a:rPr lang="en-US" altLang="en-US" sz="2400" smtClean="0">
                <a:solidFill>
                  <a:srgbClr val="FF0000"/>
                </a:solidFill>
              </a:rPr>
              <a:t>Charles M. Grisham</a:t>
            </a:r>
          </a:p>
        </p:txBody>
      </p:sp>
      <p:pic>
        <p:nvPicPr>
          <p:cNvPr id="6" name="Picture 6" descr="tro 1133106293.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131763"/>
            <a:ext cx="2386013" cy="28606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11">
            <a:hlinkClick r:id="rId4"/>
          </p:cNvPr>
          <p:cNvSpPr>
            <a:spLocks noChangeArrowheads="1"/>
          </p:cNvSpPr>
          <p:nvPr userDrawn="1"/>
        </p:nvSpPr>
        <p:spPr bwMode="auto">
          <a:xfrm>
            <a:off x="2638425" y="2057400"/>
            <a:ext cx="2665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eaLnBrk="1" hangingPunct="1">
              <a:defRPr/>
            </a:pPr>
            <a:r>
              <a:rPr lang="en-US" altLang="en-US" sz="1200" u="sng" smtClean="0">
                <a:hlinkClick r:id="rId5"/>
              </a:rPr>
              <a:t>www.cengage.com/chemistry/garrett</a:t>
            </a:r>
            <a:endParaRPr lang="en-US" altLang="en-US" sz="1200" smtClean="0">
              <a:solidFill>
                <a:srgbClr val="000000"/>
              </a:solidFill>
              <a:latin typeface="Verdana" pitchFamily="34" charset="0"/>
            </a:endParaRPr>
          </a:p>
        </p:txBody>
      </p:sp>
      <p:sp>
        <p:nvSpPr>
          <p:cNvPr id="8" name="Rectangle 13"/>
          <p:cNvSpPr>
            <a:spLocks noGrp="1" noChangeArrowheads="1"/>
          </p:cNvSpPr>
          <p:nvPr userDrawn="1"/>
        </p:nvSpPr>
        <p:spPr bwMode="auto">
          <a:xfrm>
            <a:off x="76200" y="61722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algn="ctr" eaLnBrk="1" hangingPunct="1">
              <a:defRPr/>
            </a:pPr>
            <a:r>
              <a:rPr lang="en-US" altLang="en-US" sz="2000" smtClean="0"/>
              <a:t>Reginald Garrett &amp; Charles Grisham </a:t>
            </a:r>
            <a:r>
              <a:rPr lang="en-US" altLang="en-US" sz="2000" smtClean="0">
                <a:solidFill>
                  <a:srgbClr val="000000"/>
                </a:solidFill>
              </a:rPr>
              <a:t>• </a:t>
            </a:r>
            <a:r>
              <a:rPr lang="en-US" altLang="en-US" sz="2000" smtClean="0"/>
              <a:t>University of Virginia</a:t>
            </a:r>
            <a:endParaRPr lang="en-US" altLang="en-US" sz="2000" smtClean="0">
              <a:solidFill>
                <a:srgbClr val="000000"/>
              </a:solidFill>
            </a:endParaRPr>
          </a:p>
        </p:txBody>
      </p:sp>
      <p:sp>
        <p:nvSpPr>
          <p:cNvPr id="187397" name="Rectangle 5"/>
          <p:cNvSpPr>
            <a:spLocks noGrp="1" noChangeArrowheads="1"/>
          </p:cNvSpPr>
          <p:nvPr>
            <p:ph type="ctrTitle"/>
          </p:nvPr>
        </p:nvSpPr>
        <p:spPr>
          <a:xfrm>
            <a:off x="685800" y="3048000"/>
            <a:ext cx="7772400" cy="114300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566231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86480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620191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963" y="1017588"/>
            <a:ext cx="4378325"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1688" y="1017588"/>
            <a:ext cx="4379912"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2455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5142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844322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027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8503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461059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86441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53702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73025"/>
            <a:ext cx="2227262" cy="6675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963" y="73025"/>
            <a:ext cx="6530975" cy="6675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03406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0963" y="73025"/>
            <a:ext cx="8910637" cy="6675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1305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963" y="1017588"/>
            <a:ext cx="4378325"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1688" y="1017588"/>
            <a:ext cx="4379912" cy="5730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5519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1020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7718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924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60295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409659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4.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1.jpe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4C7CD"/>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0"/>
            <a:ext cx="9145588" cy="938213"/>
          </a:xfrm>
          <a:prstGeom prst="rect">
            <a:avLst/>
          </a:prstGeom>
          <a:solidFill>
            <a:srgbClr val="0C647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a:defRPr/>
            </a:pPr>
            <a:endParaRPr lang="en-US" altLang="en-US" smtClean="0"/>
          </a:p>
        </p:txBody>
      </p:sp>
      <p:sp>
        <p:nvSpPr>
          <p:cNvPr id="1027" name="Rectangle 2"/>
          <p:cNvSpPr>
            <a:spLocks noGrp="1" noChangeArrowheads="1"/>
          </p:cNvSpPr>
          <p:nvPr>
            <p:ph type="title"/>
          </p:nvPr>
        </p:nvSpPr>
        <p:spPr bwMode="auto">
          <a:xfrm>
            <a:off x="80963" y="73025"/>
            <a:ext cx="8377237"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80963" y="1017588"/>
            <a:ext cx="89106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 descr="tro snippet.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204200" y="0"/>
            <a:ext cx="939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txStyles>
    <p:titleStyle>
      <a:lvl1pPr algn="l" rtl="0" eaLnBrk="0" fontAlgn="base" hangingPunct="0">
        <a:spcBef>
          <a:spcPct val="0"/>
        </a:spcBef>
        <a:spcAft>
          <a:spcPct val="0"/>
        </a:spcAft>
        <a:defRPr sz="4000">
          <a:solidFill>
            <a:srgbClr val="FFFFFF"/>
          </a:solidFill>
          <a:latin typeface="+mj-lt"/>
          <a:ea typeface="MS PGothic" pitchFamily="34" charset="-128"/>
          <a:cs typeface="ＭＳ Ｐゴシック" charset="0"/>
        </a:defRPr>
      </a:lvl1pPr>
      <a:lvl2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2pPr>
      <a:lvl3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3pPr>
      <a:lvl4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4pPr>
      <a:lvl5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5pPr>
      <a:lvl6pPr marL="457200" algn="l" rtl="0" eaLnBrk="0" fontAlgn="base" hangingPunct="0">
        <a:spcBef>
          <a:spcPct val="0"/>
        </a:spcBef>
        <a:spcAft>
          <a:spcPct val="0"/>
        </a:spcAft>
        <a:defRPr sz="4000">
          <a:solidFill>
            <a:srgbClr val="FFFFFF"/>
          </a:solidFill>
          <a:latin typeface="Arial" charset="0"/>
        </a:defRPr>
      </a:lvl6pPr>
      <a:lvl7pPr marL="914400" algn="l" rtl="0" eaLnBrk="0" fontAlgn="base" hangingPunct="0">
        <a:spcBef>
          <a:spcPct val="0"/>
        </a:spcBef>
        <a:spcAft>
          <a:spcPct val="0"/>
        </a:spcAft>
        <a:defRPr sz="4000">
          <a:solidFill>
            <a:srgbClr val="FFFFFF"/>
          </a:solidFill>
          <a:latin typeface="Arial" charset="0"/>
        </a:defRPr>
      </a:lvl7pPr>
      <a:lvl8pPr marL="1371600" algn="l" rtl="0" eaLnBrk="0" fontAlgn="base" hangingPunct="0">
        <a:spcBef>
          <a:spcPct val="0"/>
        </a:spcBef>
        <a:spcAft>
          <a:spcPct val="0"/>
        </a:spcAft>
        <a:defRPr sz="4000">
          <a:solidFill>
            <a:srgbClr val="FFFFFF"/>
          </a:solidFill>
          <a:latin typeface="Arial" charset="0"/>
        </a:defRPr>
      </a:lvl8pPr>
      <a:lvl9pPr marL="1828800" algn="l" rtl="0" eaLnBrk="0" fontAlgn="base" hangingPunct="0">
        <a:spcBef>
          <a:spcPct val="0"/>
        </a:spcBef>
        <a:spcAft>
          <a:spcPct val="0"/>
        </a:spcAft>
        <a:defRPr sz="4000">
          <a:solidFill>
            <a:srgbClr val="FFFFFF"/>
          </a:solidFill>
          <a:latin typeface="Arial" charset="0"/>
        </a:defRPr>
      </a:lvl9pPr>
    </p:titleStyle>
    <p:bodyStyle>
      <a:lvl1pPr marL="342900" indent="-3429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2pPr>
      <a:lvl3pPr marL="11430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3pPr>
      <a:lvl4pPr marL="16002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4pPr>
      <a:lvl5pPr marL="20574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5pPr>
      <a:lvl6pPr marL="25146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6pPr>
      <a:lvl7pPr marL="29718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7pPr>
      <a:lvl8pPr marL="34290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8pPr>
      <a:lvl9pPr marL="38862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E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0"/>
            <a:ext cx="9145588" cy="938213"/>
          </a:xfrm>
          <a:prstGeom prst="rect">
            <a:avLst/>
          </a:prstGeom>
          <a:solidFill>
            <a:srgbClr val="FF7C8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3000">
                <a:solidFill>
                  <a:srgbClr val="000066"/>
                </a:solidFill>
                <a:latin typeface="Arial" panose="020B0604020202020204" pitchFamily="34" charset="0"/>
                <a:ea typeface="ＭＳ Ｐゴシック" panose="020B0600070205080204" pitchFamily="34" charset="-128"/>
              </a:defRPr>
            </a:lvl1pPr>
            <a:lvl2pPr marL="742950" indent="-285750">
              <a:defRPr sz="3000">
                <a:solidFill>
                  <a:srgbClr val="000066"/>
                </a:solidFill>
                <a:latin typeface="Arial" panose="020B0604020202020204" pitchFamily="34" charset="0"/>
                <a:ea typeface="ＭＳ Ｐゴシック" panose="020B0600070205080204" pitchFamily="34" charset="-128"/>
              </a:defRPr>
            </a:lvl2pPr>
            <a:lvl3pPr marL="1143000" indent="-228600">
              <a:defRPr sz="3000">
                <a:solidFill>
                  <a:srgbClr val="000066"/>
                </a:solidFill>
                <a:latin typeface="Arial" panose="020B0604020202020204" pitchFamily="34" charset="0"/>
                <a:ea typeface="ＭＳ Ｐゴシック" panose="020B0600070205080204" pitchFamily="34" charset="-128"/>
              </a:defRPr>
            </a:lvl3pPr>
            <a:lvl4pPr marL="1600200" indent="-228600">
              <a:defRPr sz="3000">
                <a:solidFill>
                  <a:srgbClr val="000066"/>
                </a:solidFill>
                <a:latin typeface="Arial" panose="020B0604020202020204" pitchFamily="34" charset="0"/>
                <a:ea typeface="ＭＳ Ｐゴシック" panose="020B0600070205080204" pitchFamily="34" charset="-128"/>
              </a:defRPr>
            </a:lvl4pPr>
            <a:lvl5pPr marL="2057400" indent="-228600">
              <a:defRPr sz="3000">
                <a:solidFill>
                  <a:srgbClr val="000066"/>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ＭＳ Ｐゴシック" panose="020B0600070205080204" pitchFamily="34" charset="-128"/>
              </a:defRPr>
            </a:lvl9pPr>
          </a:lstStyle>
          <a:p>
            <a:pPr eaLnBrk="0" hangingPunct="0">
              <a:defRPr/>
            </a:pPr>
            <a:endParaRPr lang="en-US" altLang="en-US" smtClean="0"/>
          </a:p>
        </p:txBody>
      </p:sp>
      <p:sp>
        <p:nvSpPr>
          <p:cNvPr id="1027" name="Rectangle 2"/>
          <p:cNvSpPr>
            <a:spLocks noGrp="1" noChangeArrowheads="1"/>
          </p:cNvSpPr>
          <p:nvPr>
            <p:ph type="title"/>
          </p:nvPr>
        </p:nvSpPr>
        <p:spPr bwMode="auto">
          <a:xfrm>
            <a:off x="80963" y="73025"/>
            <a:ext cx="8377237"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80963" y="1017588"/>
            <a:ext cx="89106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29" name="Picture 1"/>
          <p:cNvPicPr>
            <a:picLocks noChangeAspect="1"/>
          </p:cNvPicPr>
          <p:nvPr userDrawn="1"/>
        </p:nvPicPr>
        <p:blipFill>
          <a:blip r:embed="rId14">
            <a:extLst>
              <a:ext uri="{28A0092B-C50C-407E-A947-70E740481C1C}">
                <a14:useLocalDpi xmlns:a14="http://schemas.microsoft.com/office/drawing/2010/main" val="0"/>
              </a:ext>
            </a:extLst>
          </a:blip>
          <a:srcRect l="39258" t="42223" r="37915" b="39999"/>
          <a:stretch>
            <a:fillRect/>
          </a:stretch>
        </p:blipFill>
        <p:spPr bwMode="auto">
          <a:xfrm>
            <a:off x="8145463" y="0"/>
            <a:ext cx="100012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894211"/>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l" rtl="0" eaLnBrk="0" fontAlgn="base" hangingPunct="0">
        <a:spcBef>
          <a:spcPct val="0"/>
        </a:spcBef>
        <a:spcAft>
          <a:spcPct val="0"/>
        </a:spcAft>
        <a:defRPr sz="40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2pPr>
      <a:lvl3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3pPr>
      <a:lvl4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4pPr>
      <a:lvl5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4000">
          <a:solidFill>
            <a:srgbClr val="FFFFFF"/>
          </a:solidFill>
          <a:latin typeface="Arial" charset="0"/>
        </a:defRPr>
      </a:lvl6pPr>
      <a:lvl7pPr marL="914400" algn="l" rtl="0" eaLnBrk="0" fontAlgn="base" hangingPunct="0">
        <a:spcBef>
          <a:spcPct val="0"/>
        </a:spcBef>
        <a:spcAft>
          <a:spcPct val="0"/>
        </a:spcAft>
        <a:defRPr sz="4000">
          <a:solidFill>
            <a:srgbClr val="FFFFFF"/>
          </a:solidFill>
          <a:latin typeface="Arial" charset="0"/>
        </a:defRPr>
      </a:lvl7pPr>
      <a:lvl8pPr marL="1371600" algn="l" rtl="0" eaLnBrk="0" fontAlgn="base" hangingPunct="0">
        <a:spcBef>
          <a:spcPct val="0"/>
        </a:spcBef>
        <a:spcAft>
          <a:spcPct val="0"/>
        </a:spcAft>
        <a:defRPr sz="4000">
          <a:solidFill>
            <a:srgbClr val="FFFFFF"/>
          </a:solidFill>
          <a:latin typeface="Arial" charset="0"/>
        </a:defRPr>
      </a:lvl8pPr>
      <a:lvl9pPr marL="1828800" algn="l" rtl="0" eaLnBrk="0" fontAlgn="base" hangingPunct="0">
        <a:spcBef>
          <a:spcPct val="0"/>
        </a:spcBef>
        <a:spcAft>
          <a:spcPct val="0"/>
        </a:spcAft>
        <a:defRPr sz="4000">
          <a:solidFill>
            <a:srgbClr val="FFFFFF"/>
          </a:solidFill>
          <a:latin typeface="Arial" charset="0"/>
        </a:defRPr>
      </a:lvl9pPr>
    </p:titleStyle>
    <p:bodyStyle>
      <a:lvl1pPr marL="342900" indent="-3429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2pPr>
      <a:lvl3pPr marL="1143000" indent="-2286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3pPr>
      <a:lvl4pPr marL="1600200" indent="-2286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4pPr>
      <a:lvl5pPr marL="2057400" indent="-228600" algn="l" rtl="0" eaLnBrk="0" fontAlgn="base" hangingPunct="0">
        <a:spcBef>
          <a:spcPct val="20000"/>
        </a:spcBef>
        <a:spcAft>
          <a:spcPct val="0"/>
        </a:spcAft>
        <a:buSzPct val="100000"/>
        <a:buFont typeface="Times" panose="02020603050405020304" pitchFamily="18" charset="0"/>
        <a:buChar char="•"/>
        <a:defRPr sz="2800">
          <a:solidFill>
            <a:srgbClr val="000066"/>
          </a:solidFill>
          <a:latin typeface="+mn-lt"/>
          <a:ea typeface="ＭＳ Ｐゴシック" charset="0"/>
        </a:defRPr>
      </a:lvl5pPr>
      <a:lvl6pPr marL="25146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6pPr>
      <a:lvl7pPr marL="29718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7pPr>
      <a:lvl8pPr marL="34290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8pPr>
      <a:lvl9pPr marL="38862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A4C7CD"/>
        </a:solidFill>
        <a:effectLst/>
      </p:bgPr>
    </p:bg>
    <p:spTree>
      <p:nvGrpSpPr>
        <p:cNvPr id="1" name=""/>
        <p:cNvGrpSpPr/>
        <p:nvPr/>
      </p:nvGrpSpPr>
      <p:grpSpPr>
        <a:xfrm>
          <a:off x="0" y="0"/>
          <a:ext cx="0" cy="0"/>
          <a:chOff x="0" y="0"/>
          <a:chExt cx="0" cy="0"/>
        </a:xfrm>
      </p:grpSpPr>
      <p:sp>
        <p:nvSpPr>
          <p:cNvPr id="2050" name="Rectangle 13"/>
          <p:cNvSpPr>
            <a:spLocks noChangeArrowheads="1"/>
          </p:cNvSpPr>
          <p:nvPr/>
        </p:nvSpPr>
        <p:spPr bwMode="auto">
          <a:xfrm>
            <a:off x="0" y="0"/>
            <a:ext cx="9145588" cy="938213"/>
          </a:xfrm>
          <a:prstGeom prst="rect">
            <a:avLst/>
          </a:prstGeom>
          <a:solidFill>
            <a:srgbClr val="0C647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3000">
                <a:solidFill>
                  <a:srgbClr val="000066"/>
                </a:solidFill>
                <a:latin typeface="Arial" pitchFamily="34" charset="0"/>
                <a:ea typeface="MS PGothic" pitchFamily="34" charset="-128"/>
              </a:defRPr>
            </a:lvl1pPr>
            <a:lvl2pPr marL="742950" indent="-285750" eaLnBrk="0" hangingPunct="0">
              <a:defRPr sz="3000">
                <a:solidFill>
                  <a:srgbClr val="000066"/>
                </a:solidFill>
                <a:latin typeface="Arial" pitchFamily="34" charset="0"/>
                <a:ea typeface="MS PGothic" pitchFamily="34" charset="-128"/>
              </a:defRPr>
            </a:lvl2pPr>
            <a:lvl3pPr marL="1143000" indent="-228600" eaLnBrk="0" hangingPunct="0">
              <a:defRPr sz="3000">
                <a:solidFill>
                  <a:srgbClr val="000066"/>
                </a:solidFill>
                <a:latin typeface="Arial" pitchFamily="34" charset="0"/>
                <a:ea typeface="MS PGothic" pitchFamily="34" charset="-128"/>
              </a:defRPr>
            </a:lvl3pPr>
            <a:lvl4pPr marL="1600200" indent="-228600" eaLnBrk="0" hangingPunct="0">
              <a:defRPr sz="3000">
                <a:solidFill>
                  <a:srgbClr val="000066"/>
                </a:solidFill>
                <a:latin typeface="Arial" pitchFamily="34" charset="0"/>
                <a:ea typeface="MS PGothic" pitchFamily="34" charset="-128"/>
              </a:defRPr>
            </a:lvl4pPr>
            <a:lvl5pPr marL="2057400" indent="-228600" eaLnBrk="0" hangingPunct="0">
              <a:defRPr sz="3000">
                <a:solidFill>
                  <a:srgbClr val="000066"/>
                </a:solidFill>
                <a:latin typeface="Arial" pitchFamily="34" charset="0"/>
                <a:ea typeface="MS PGothic" pitchFamily="34" charset="-128"/>
              </a:defRPr>
            </a:lvl5pPr>
            <a:lvl6pPr marL="2514600" indent="-228600" eaLnBrk="0" fontAlgn="base" hangingPunct="0">
              <a:spcBef>
                <a:spcPct val="0"/>
              </a:spcBef>
              <a:spcAft>
                <a:spcPct val="0"/>
              </a:spcAft>
              <a:defRPr sz="3000">
                <a:solidFill>
                  <a:srgbClr val="000066"/>
                </a:solidFill>
                <a:latin typeface="Arial" pitchFamily="34" charset="0"/>
                <a:ea typeface="MS PGothic" pitchFamily="34" charset="-128"/>
              </a:defRPr>
            </a:lvl6pPr>
            <a:lvl7pPr marL="2971800" indent="-228600" eaLnBrk="0" fontAlgn="base" hangingPunct="0">
              <a:spcBef>
                <a:spcPct val="0"/>
              </a:spcBef>
              <a:spcAft>
                <a:spcPct val="0"/>
              </a:spcAft>
              <a:defRPr sz="3000">
                <a:solidFill>
                  <a:srgbClr val="000066"/>
                </a:solidFill>
                <a:latin typeface="Arial" pitchFamily="34" charset="0"/>
                <a:ea typeface="MS PGothic" pitchFamily="34" charset="-128"/>
              </a:defRPr>
            </a:lvl7pPr>
            <a:lvl8pPr marL="3429000" indent="-228600" eaLnBrk="0" fontAlgn="base" hangingPunct="0">
              <a:spcBef>
                <a:spcPct val="0"/>
              </a:spcBef>
              <a:spcAft>
                <a:spcPct val="0"/>
              </a:spcAft>
              <a:defRPr sz="3000">
                <a:solidFill>
                  <a:srgbClr val="000066"/>
                </a:solidFill>
                <a:latin typeface="Arial" pitchFamily="34" charset="0"/>
                <a:ea typeface="MS PGothic" pitchFamily="34" charset="-128"/>
              </a:defRPr>
            </a:lvl8pPr>
            <a:lvl9pPr marL="3886200" indent="-228600" eaLnBrk="0" fontAlgn="base" hangingPunct="0">
              <a:spcBef>
                <a:spcPct val="0"/>
              </a:spcBef>
              <a:spcAft>
                <a:spcPct val="0"/>
              </a:spcAft>
              <a:defRPr sz="3000">
                <a:solidFill>
                  <a:srgbClr val="000066"/>
                </a:solidFill>
                <a:latin typeface="Arial" pitchFamily="34" charset="0"/>
                <a:ea typeface="MS PGothic" pitchFamily="34" charset="-128"/>
              </a:defRPr>
            </a:lvl9pPr>
          </a:lstStyle>
          <a:p>
            <a:pPr>
              <a:defRPr/>
            </a:pPr>
            <a:endParaRPr lang="en-US" altLang="en-US" smtClean="0"/>
          </a:p>
        </p:txBody>
      </p:sp>
      <p:sp>
        <p:nvSpPr>
          <p:cNvPr id="2051" name="Rectangle 2"/>
          <p:cNvSpPr>
            <a:spLocks noGrp="1" noChangeArrowheads="1"/>
          </p:cNvSpPr>
          <p:nvPr>
            <p:ph type="title"/>
          </p:nvPr>
        </p:nvSpPr>
        <p:spPr bwMode="auto">
          <a:xfrm>
            <a:off x="80963" y="73025"/>
            <a:ext cx="8377237"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2052" name="Rectangle 3"/>
          <p:cNvSpPr>
            <a:spLocks noGrp="1" noChangeArrowheads="1"/>
          </p:cNvSpPr>
          <p:nvPr>
            <p:ph type="body" idx="1"/>
          </p:nvPr>
        </p:nvSpPr>
        <p:spPr bwMode="auto">
          <a:xfrm>
            <a:off x="80963" y="1017588"/>
            <a:ext cx="89106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2053" name="Picture 1" descr="tro snippet.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204200" y="0"/>
            <a:ext cx="939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1712"/>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Lst>
  <p:txStyles>
    <p:titleStyle>
      <a:lvl1pPr algn="l" rtl="0" eaLnBrk="0" fontAlgn="base" hangingPunct="0">
        <a:spcBef>
          <a:spcPct val="0"/>
        </a:spcBef>
        <a:spcAft>
          <a:spcPct val="0"/>
        </a:spcAft>
        <a:defRPr sz="4000">
          <a:solidFill>
            <a:srgbClr val="FFFFFF"/>
          </a:solidFill>
          <a:latin typeface="+mj-lt"/>
          <a:ea typeface="MS PGothic" pitchFamily="34" charset="-128"/>
          <a:cs typeface="ＭＳ Ｐゴシック" charset="0"/>
        </a:defRPr>
      </a:lvl1pPr>
      <a:lvl2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2pPr>
      <a:lvl3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3pPr>
      <a:lvl4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4pPr>
      <a:lvl5pPr algn="l" rtl="0" eaLnBrk="0" fontAlgn="base" hangingPunct="0">
        <a:spcBef>
          <a:spcPct val="0"/>
        </a:spcBef>
        <a:spcAft>
          <a:spcPct val="0"/>
        </a:spcAft>
        <a:defRPr sz="4000">
          <a:solidFill>
            <a:srgbClr val="FFFFFF"/>
          </a:solidFill>
          <a:latin typeface="Arial" charset="0"/>
          <a:ea typeface="MS PGothic" pitchFamily="34" charset="-128"/>
          <a:cs typeface="ＭＳ Ｐゴシック" charset="0"/>
        </a:defRPr>
      </a:lvl5pPr>
      <a:lvl6pPr marL="457200" algn="l" rtl="0" eaLnBrk="0" fontAlgn="base" hangingPunct="0">
        <a:spcBef>
          <a:spcPct val="0"/>
        </a:spcBef>
        <a:spcAft>
          <a:spcPct val="0"/>
        </a:spcAft>
        <a:defRPr sz="4000">
          <a:solidFill>
            <a:srgbClr val="FFFFFF"/>
          </a:solidFill>
          <a:latin typeface="Arial" charset="0"/>
        </a:defRPr>
      </a:lvl6pPr>
      <a:lvl7pPr marL="914400" algn="l" rtl="0" eaLnBrk="0" fontAlgn="base" hangingPunct="0">
        <a:spcBef>
          <a:spcPct val="0"/>
        </a:spcBef>
        <a:spcAft>
          <a:spcPct val="0"/>
        </a:spcAft>
        <a:defRPr sz="4000">
          <a:solidFill>
            <a:srgbClr val="FFFFFF"/>
          </a:solidFill>
          <a:latin typeface="Arial" charset="0"/>
        </a:defRPr>
      </a:lvl7pPr>
      <a:lvl8pPr marL="1371600" algn="l" rtl="0" eaLnBrk="0" fontAlgn="base" hangingPunct="0">
        <a:spcBef>
          <a:spcPct val="0"/>
        </a:spcBef>
        <a:spcAft>
          <a:spcPct val="0"/>
        </a:spcAft>
        <a:defRPr sz="4000">
          <a:solidFill>
            <a:srgbClr val="FFFFFF"/>
          </a:solidFill>
          <a:latin typeface="Arial" charset="0"/>
        </a:defRPr>
      </a:lvl8pPr>
      <a:lvl9pPr marL="1828800" algn="l" rtl="0" eaLnBrk="0" fontAlgn="base" hangingPunct="0">
        <a:spcBef>
          <a:spcPct val="0"/>
        </a:spcBef>
        <a:spcAft>
          <a:spcPct val="0"/>
        </a:spcAft>
        <a:defRPr sz="4000">
          <a:solidFill>
            <a:srgbClr val="FFFFFF"/>
          </a:solidFill>
          <a:latin typeface="Arial" charset="0"/>
        </a:defRPr>
      </a:lvl9pPr>
    </p:titleStyle>
    <p:bodyStyle>
      <a:lvl1pPr marL="342900" indent="-3429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2pPr>
      <a:lvl3pPr marL="11430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3pPr>
      <a:lvl4pPr marL="16002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4pPr>
      <a:lvl5pPr marL="2057400" indent="-228600" algn="l" rtl="0" eaLnBrk="0" fontAlgn="base" hangingPunct="0">
        <a:spcBef>
          <a:spcPct val="20000"/>
        </a:spcBef>
        <a:spcAft>
          <a:spcPct val="0"/>
        </a:spcAft>
        <a:buSzPct val="100000"/>
        <a:buFont typeface="Times" charset="0"/>
        <a:buChar char="•"/>
        <a:defRPr sz="2800">
          <a:solidFill>
            <a:srgbClr val="000066"/>
          </a:solidFill>
          <a:latin typeface="+mn-lt"/>
          <a:ea typeface="MS PGothic" pitchFamily="34" charset="-128"/>
        </a:defRPr>
      </a:lvl5pPr>
      <a:lvl6pPr marL="25146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6pPr>
      <a:lvl7pPr marL="29718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7pPr>
      <a:lvl8pPr marL="34290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8pPr>
      <a:lvl9pPr marL="3886200" indent="-228600" algn="l" rtl="0" eaLnBrk="0" fontAlgn="base" hangingPunct="0">
        <a:spcBef>
          <a:spcPct val="20000"/>
        </a:spcBef>
        <a:spcAft>
          <a:spcPct val="0"/>
        </a:spcAft>
        <a:buSzPct val="100000"/>
        <a:buFont typeface="Times" pitchFamily="28" charset="0"/>
        <a:buChar char="•"/>
        <a:defRPr sz="28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1.bin"/><Relationship Id="rId5" Type="http://schemas.openxmlformats.org/officeDocument/2006/relationships/image" Target="../media/image25.png"/><Relationship Id="rId6" Type="http://schemas.openxmlformats.org/officeDocument/2006/relationships/oleObject" Target="../embeddings/oleObject2.bin"/><Relationship Id="rId7" Type="http://schemas.openxmlformats.org/officeDocument/2006/relationships/image" Target="../media/image26.png"/><Relationship Id="rId8" Type="http://schemas.openxmlformats.org/officeDocument/2006/relationships/oleObject" Target="../embeddings/oleObject3.bin"/><Relationship Id="rId9" Type="http://schemas.openxmlformats.org/officeDocument/2006/relationships/image" Target="../media/image27.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36.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37.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38.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45.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85800" y="3429000"/>
            <a:ext cx="7772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2pPr>
            <a:lvl3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3pPr>
            <a:lvl4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4pPr>
            <a:lvl5pPr algn="l" rtl="0" eaLnBrk="0" fontAlgn="base" hangingPunct="0">
              <a:spcBef>
                <a:spcPct val="0"/>
              </a:spcBef>
              <a:spcAft>
                <a:spcPct val="0"/>
              </a:spcAft>
              <a:defRPr sz="4000">
                <a:solidFill>
                  <a:schemeClr val="bg1"/>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4000">
                <a:solidFill>
                  <a:srgbClr val="FFFFFF"/>
                </a:solidFill>
                <a:latin typeface="Arial" charset="0"/>
              </a:defRPr>
            </a:lvl6pPr>
            <a:lvl7pPr marL="914400" algn="l" rtl="0" eaLnBrk="0" fontAlgn="base" hangingPunct="0">
              <a:spcBef>
                <a:spcPct val="0"/>
              </a:spcBef>
              <a:spcAft>
                <a:spcPct val="0"/>
              </a:spcAft>
              <a:defRPr sz="4000">
                <a:solidFill>
                  <a:srgbClr val="FFFFFF"/>
                </a:solidFill>
                <a:latin typeface="Arial" charset="0"/>
              </a:defRPr>
            </a:lvl7pPr>
            <a:lvl8pPr marL="1371600" algn="l" rtl="0" eaLnBrk="0" fontAlgn="base" hangingPunct="0">
              <a:spcBef>
                <a:spcPct val="0"/>
              </a:spcBef>
              <a:spcAft>
                <a:spcPct val="0"/>
              </a:spcAft>
              <a:defRPr sz="4000">
                <a:solidFill>
                  <a:srgbClr val="FFFFFF"/>
                </a:solidFill>
                <a:latin typeface="Arial" charset="0"/>
              </a:defRPr>
            </a:lvl8pPr>
            <a:lvl9pPr marL="1828800" algn="l" rtl="0" eaLnBrk="0" fontAlgn="base" hangingPunct="0">
              <a:spcBef>
                <a:spcPct val="0"/>
              </a:spcBef>
              <a:spcAft>
                <a:spcPct val="0"/>
              </a:spcAft>
              <a:defRPr sz="4000">
                <a:solidFill>
                  <a:srgbClr val="FFFFFF"/>
                </a:solidFill>
                <a:latin typeface="Arial" charset="0"/>
              </a:defRPr>
            </a:lvl9pPr>
          </a:lstStyle>
          <a:p>
            <a:r>
              <a:rPr lang="en-US" altLang="en-US" kern="0" smtClean="0">
                <a:ea typeface="MS PGothic" charset="-128"/>
              </a:rPr>
              <a:t>Chapter 4</a:t>
            </a:r>
            <a:br>
              <a:rPr lang="en-US" altLang="en-US" kern="0" smtClean="0">
                <a:ea typeface="MS PGothic" charset="-128"/>
              </a:rPr>
            </a:br>
            <a:r>
              <a:rPr lang="en-US" altLang="en-US" kern="0" smtClean="0">
                <a:ea typeface="MS PGothic" charset="-128"/>
              </a:rPr>
              <a:t>Amino Acids</a:t>
            </a:r>
            <a:r>
              <a:rPr lang="en-US" altLang="en-US" sz="7200" kern="0" smtClean="0">
                <a:ea typeface="MS PGothic" charset="-128"/>
              </a:rPr>
              <a:t/>
            </a:r>
            <a:br>
              <a:rPr lang="en-US" altLang="en-US" sz="7200" kern="0" smtClean="0">
                <a:ea typeface="MS PGothic" charset="-128"/>
              </a:rPr>
            </a:br>
            <a:r>
              <a:rPr lang="en-US" altLang="en-US" sz="2400" kern="0" smtClean="0">
                <a:ea typeface="MS PGothic" charset="-128"/>
              </a:rPr>
              <a:t>with a look at hydrophobic interactions from Chapter 2</a:t>
            </a:r>
            <a:r>
              <a:rPr lang="en-US" altLang="en-US" sz="4400" kern="0" smtClean="0">
                <a:ea typeface="MS PGothic" charset="-128"/>
              </a:rPr>
              <a:t/>
            </a:r>
            <a:br>
              <a:rPr lang="en-US" altLang="en-US" sz="4400" kern="0" smtClean="0">
                <a:ea typeface="MS PGothic" charset="-128"/>
              </a:rPr>
            </a:br>
            <a:endParaRPr lang="en-US" altLang="en-US" sz="4400" b="1" kern="0" dirty="0">
              <a:ea typeface="MS PGothic" charset="-128"/>
            </a:endParaRPr>
          </a:p>
        </p:txBody>
      </p:sp>
    </p:spTree>
    <p:extLst>
      <p:ext uri="{BB962C8B-B14F-4D97-AF65-F5344CB8AC3E}">
        <p14:creationId xmlns:p14="http://schemas.microsoft.com/office/powerpoint/2010/main" val="549166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0"/>
          <p:cNvSpPr>
            <a:spLocks noChangeArrowheads="1"/>
          </p:cNvSpPr>
          <p:nvPr/>
        </p:nvSpPr>
        <p:spPr bwMode="auto">
          <a:xfrm>
            <a:off x="0" y="5622925"/>
            <a:ext cx="9144000" cy="15875"/>
          </a:xfrm>
          <a:prstGeom prst="rect">
            <a:avLst/>
          </a:prstGeom>
          <a:solidFill>
            <a:srgbClr val="000000"/>
          </a:solidFill>
          <a:ln w="9525">
            <a:solidFill>
              <a:schemeClr val="tx1"/>
            </a:solidFill>
            <a:miter lim="800000"/>
            <a:headEnd/>
            <a:tailEnd/>
          </a:ln>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
        <p:nvSpPr>
          <p:cNvPr id="16387" name="Rectangle 1031"/>
          <p:cNvSpPr>
            <a:spLocks noChangeArrowheads="1"/>
          </p:cNvSpPr>
          <p:nvPr/>
        </p:nvSpPr>
        <p:spPr bwMode="auto">
          <a:xfrm>
            <a:off x="-184150" y="3887788"/>
            <a:ext cx="9144000"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1200"/>
              <a:t> </a:t>
            </a:r>
          </a:p>
          <a:p>
            <a:pPr algn="ctr">
              <a:spcBef>
                <a:spcPct val="0"/>
              </a:spcBef>
              <a:buSzTx/>
              <a:buFontTx/>
              <a:buNone/>
            </a:pPr>
            <a:r>
              <a:rPr lang="en-US" altLang="en-US" sz="3000"/>
              <a:t>Molecular weight range for standard amino acids</a:t>
            </a:r>
          </a:p>
          <a:p>
            <a:pPr algn="ctr">
              <a:spcBef>
                <a:spcPct val="0"/>
              </a:spcBef>
              <a:buSzTx/>
              <a:buFontTx/>
              <a:buNone/>
            </a:pPr>
            <a:r>
              <a:rPr lang="en-US" altLang="en-US" sz="3000"/>
              <a:t>75 - 204</a:t>
            </a:r>
          </a:p>
          <a:p>
            <a:pPr algn="ctr">
              <a:spcBef>
                <a:spcPct val="0"/>
              </a:spcBef>
              <a:buSzTx/>
              <a:buFontTx/>
              <a:buNone/>
            </a:pPr>
            <a:r>
              <a:rPr lang="en-US" altLang="en-US" sz="3000"/>
              <a:t>Gly - Trp</a:t>
            </a:r>
          </a:p>
          <a:p>
            <a:pPr>
              <a:spcBef>
                <a:spcPct val="0"/>
              </a:spcBef>
              <a:buSzTx/>
              <a:buFontTx/>
              <a:buNone/>
            </a:pPr>
            <a:endParaRPr lang="en-US" altLang="en-US" sz="3000"/>
          </a:p>
        </p:txBody>
      </p:sp>
      <p:sp>
        <p:nvSpPr>
          <p:cNvPr id="16388" name="Rectangle 1032"/>
          <p:cNvSpPr>
            <a:spLocks noChangeArrowheads="1"/>
          </p:cNvSpPr>
          <p:nvPr/>
        </p:nvSpPr>
        <p:spPr bwMode="auto">
          <a:xfrm>
            <a:off x="0" y="6537325"/>
            <a:ext cx="9144000" cy="15875"/>
          </a:xfrm>
          <a:prstGeom prst="rect">
            <a:avLst/>
          </a:prstGeom>
          <a:solidFill>
            <a:srgbClr val="000000"/>
          </a:solidFill>
          <a:ln w="9525">
            <a:solidFill>
              <a:schemeClr val="tx1"/>
            </a:solidFill>
            <a:miter lim="800000"/>
            <a:headEnd/>
            <a:tailEnd/>
          </a:ln>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
        <p:nvSpPr>
          <p:cNvPr id="16389" name="Rectangle 1033"/>
          <p:cNvSpPr>
            <a:spLocks noChangeArrowheads="1"/>
          </p:cNvSpPr>
          <p:nvPr/>
        </p:nvSpPr>
        <p:spPr bwMode="auto">
          <a:xfrm>
            <a:off x="0" y="6032500"/>
            <a:ext cx="91440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1200"/>
              <a:t>  </a:t>
            </a:r>
          </a:p>
          <a:p>
            <a:pPr>
              <a:spcBef>
                <a:spcPct val="0"/>
              </a:spcBef>
              <a:buSzTx/>
              <a:buFontTx/>
              <a:buNone/>
            </a:pPr>
            <a:endParaRPr lang="en-US" altLang="en-US" sz="3000"/>
          </a:p>
        </p:txBody>
      </p:sp>
      <p:sp>
        <p:nvSpPr>
          <p:cNvPr id="15366" name="Rectangle 1034"/>
          <p:cNvSpPr>
            <a:spLocks noChangeArrowheads="1"/>
          </p:cNvSpPr>
          <p:nvPr/>
        </p:nvSpPr>
        <p:spPr bwMode="auto">
          <a:xfrm>
            <a:off x="0" y="5715000"/>
            <a:ext cx="9144000"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pitchFamily="18" charset="0"/>
              <a:buChar char="•"/>
              <a:defRPr sz="2800">
                <a:solidFill>
                  <a:srgbClr val="000066"/>
                </a:solidFill>
                <a:latin typeface="Arial" charset="0"/>
                <a:ea typeface="MS PGothic" pitchFamily="34" charset="-128"/>
              </a:defRPr>
            </a:lvl1pPr>
            <a:lvl2pPr marL="742950" indent="-285750" eaLnBrk="0" hangingPunct="0">
              <a:spcBef>
                <a:spcPct val="20000"/>
              </a:spcBef>
              <a:buSzPct val="100000"/>
              <a:buFont typeface="Times" pitchFamily="18" charset="0"/>
              <a:buChar char="•"/>
              <a:defRPr sz="2800">
                <a:solidFill>
                  <a:srgbClr val="000066"/>
                </a:solidFill>
                <a:latin typeface="Arial" charset="0"/>
                <a:ea typeface="MS PGothic" pitchFamily="34" charset="-128"/>
              </a:defRPr>
            </a:lvl2pPr>
            <a:lvl3pPr marL="1143000" indent="-228600" eaLnBrk="0" hangingPunct="0">
              <a:spcBef>
                <a:spcPct val="20000"/>
              </a:spcBef>
              <a:buSzPct val="100000"/>
              <a:buFont typeface="Times" pitchFamily="18" charset="0"/>
              <a:buChar char="•"/>
              <a:defRPr sz="2800">
                <a:solidFill>
                  <a:srgbClr val="000066"/>
                </a:solidFill>
                <a:latin typeface="Arial" charset="0"/>
                <a:ea typeface="MS PGothic" pitchFamily="34" charset="-128"/>
              </a:defRPr>
            </a:lvl3pPr>
            <a:lvl4pPr marL="1600200" indent="-228600" eaLnBrk="0" hangingPunct="0">
              <a:spcBef>
                <a:spcPct val="20000"/>
              </a:spcBef>
              <a:buSzPct val="100000"/>
              <a:buFont typeface="Times" pitchFamily="18" charset="0"/>
              <a:buChar char="•"/>
              <a:defRPr sz="2800">
                <a:solidFill>
                  <a:srgbClr val="000066"/>
                </a:solidFill>
                <a:latin typeface="Arial" charset="0"/>
                <a:ea typeface="MS PGothic" pitchFamily="34" charset="-128"/>
              </a:defRPr>
            </a:lvl4pPr>
            <a:lvl5pPr marL="2057400" indent="-228600" eaLnBrk="0" hangingPunct="0">
              <a:spcBef>
                <a:spcPct val="20000"/>
              </a:spcBef>
              <a:buSzPct val="100000"/>
              <a:buFont typeface="Times" pitchFamily="18" charset="0"/>
              <a:buChar char="•"/>
              <a:defRPr sz="2800">
                <a:solidFill>
                  <a:srgbClr val="000066"/>
                </a:solidFill>
                <a:latin typeface="Arial" charset="0"/>
                <a:ea typeface="MS PGothic" pitchFamily="34" charset="-128"/>
              </a:defRPr>
            </a:lvl5pPr>
            <a:lvl6pPr marL="2514600" indent="-228600" eaLnBrk="0" fontAlgn="base" hangingPunct="0">
              <a:spcBef>
                <a:spcPct val="20000"/>
              </a:spcBef>
              <a:spcAft>
                <a:spcPct val="0"/>
              </a:spcAft>
              <a:buSzPct val="100000"/>
              <a:buFont typeface="Times" pitchFamily="18" charset="0"/>
              <a:buChar char="•"/>
              <a:defRPr sz="2800">
                <a:solidFill>
                  <a:srgbClr val="000066"/>
                </a:solidFill>
                <a:latin typeface="Arial" charset="0"/>
                <a:ea typeface="MS PGothic" pitchFamily="34" charset="-128"/>
              </a:defRPr>
            </a:lvl6pPr>
            <a:lvl7pPr marL="2971800" indent="-228600" eaLnBrk="0" fontAlgn="base" hangingPunct="0">
              <a:spcBef>
                <a:spcPct val="20000"/>
              </a:spcBef>
              <a:spcAft>
                <a:spcPct val="0"/>
              </a:spcAft>
              <a:buSzPct val="100000"/>
              <a:buFont typeface="Times" pitchFamily="18" charset="0"/>
              <a:buChar char="•"/>
              <a:defRPr sz="2800">
                <a:solidFill>
                  <a:srgbClr val="000066"/>
                </a:solidFill>
                <a:latin typeface="Arial" charset="0"/>
                <a:ea typeface="MS PGothic" pitchFamily="34" charset="-128"/>
              </a:defRPr>
            </a:lvl7pPr>
            <a:lvl8pPr marL="3429000" indent="-228600" eaLnBrk="0" fontAlgn="base" hangingPunct="0">
              <a:spcBef>
                <a:spcPct val="20000"/>
              </a:spcBef>
              <a:spcAft>
                <a:spcPct val="0"/>
              </a:spcAft>
              <a:buSzPct val="100000"/>
              <a:buFont typeface="Times" pitchFamily="18" charset="0"/>
              <a:buChar char="•"/>
              <a:defRPr sz="2800">
                <a:solidFill>
                  <a:srgbClr val="000066"/>
                </a:solidFill>
                <a:latin typeface="Arial" charset="0"/>
                <a:ea typeface="MS PGothic" pitchFamily="34" charset="-128"/>
              </a:defRPr>
            </a:lvl8pPr>
            <a:lvl9pPr marL="3886200" indent="-228600" eaLnBrk="0" fontAlgn="base" hangingPunct="0">
              <a:spcBef>
                <a:spcPct val="20000"/>
              </a:spcBef>
              <a:spcAft>
                <a:spcPct val="0"/>
              </a:spcAft>
              <a:buSzPct val="100000"/>
              <a:buFont typeface="Times" pitchFamily="18" charset="0"/>
              <a:buChar char="•"/>
              <a:defRPr sz="2800">
                <a:solidFill>
                  <a:srgbClr val="000066"/>
                </a:solidFill>
                <a:latin typeface="Arial" charset="0"/>
                <a:ea typeface="MS PGothic" pitchFamily="34" charset="-128"/>
              </a:defRPr>
            </a:lvl9pPr>
          </a:lstStyle>
          <a:p>
            <a:pPr algn="ctr" eaLnBrk="1" hangingPunct="1">
              <a:spcBef>
                <a:spcPct val="0"/>
              </a:spcBef>
              <a:buSzTx/>
              <a:buFontTx/>
              <a:buNone/>
              <a:defRPr/>
            </a:pPr>
            <a:r>
              <a:rPr lang="en-US" altLang="en-US" sz="2000" dirty="0" smtClean="0">
                <a:cs typeface="Times New Roman" pitchFamily="18" charset="0"/>
              </a:rPr>
              <a:t>Average molecular weight per residue in protein </a:t>
            </a:r>
            <a:r>
              <a:rPr lang="en-US" altLang="en-US" sz="2000" smtClean="0">
                <a:cs typeface="Times New Roman" pitchFamily="18" charset="0"/>
              </a:rPr>
              <a:t>is </a:t>
            </a:r>
            <a:r>
              <a:rPr lang="en-US" altLang="en-US" sz="2000" smtClean="0">
                <a:cs typeface="Times New Roman" pitchFamily="18" charset="0"/>
              </a:rPr>
              <a:t>~110</a:t>
            </a:r>
            <a:endParaRPr lang="en-US" altLang="en-US" sz="2000" dirty="0" smtClean="0">
              <a:cs typeface="Times New Roman" pitchFamily="18" charset="0"/>
            </a:endParaRPr>
          </a:p>
          <a:p>
            <a:pPr algn="ctr">
              <a:spcBef>
                <a:spcPct val="0"/>
              </a:spcBef>
              <a:buSzTx/>
              <a:buFontTx/>
              <a:buNone/>
              <a:defRPr/>
            </a:pPr>
            <a:r>
              <a:rPr lang="en-US" altLang="en-US" sz="2000" dirty="0" smtClean="0">
                <a:cs typeface="Times New Roman" pitchFamily="18" charset="0"/>
              </a:rPr>
              <a:t>(this excludes H</a:t>
            </a:r>
            <a:r>
              <a:rPr lang="en-US" altLang="en-US" sz="2000" baseline="-30000" dirty="0" smtClean="0">
                <a:cs typeface="Times New Roman" pitchFamily="18" charset="0"/>
              </a:rPr>
              <a:t>2</a:t>
            </a:r>
            <a:r>
              <a:rPr lang="en-US" altLang="en-US" sz="2000" dirty="0" smtClean="0">
                <a:cs typeface="Times New Roman" pitchFamily="18" charset="0"/>
              </a:rPr>
              <a:t>0 lost in polymerization) </a:t>
            </a:r>
          </a:p>
          <a:p>
            <a:pPr algn="ctr">
              <a:spcBef>
                <a:spcPct val="0"/>
              </a:spcBef>
              <a:buSzTx/>
              <a:buFontTx/>
              <a:buNone/>
              <a:defRPr/>
            </a:pPr>
            <a:r>
              <a:rPr lang="en-US" altLang="en-US" sz="1200" dirty="0" smtClean="0">
                <a:cs typeface="Times New Roman" pitchFamily="18" charset="0"/>
              </a:rPr>
              <a:t>  </a:t>
            </a:r>
          </a:p>
          <a:p>
            <a:pPr>
              <a:spcBef>
                <a:spcPct val="0"/>
              </a:spcBef>
              <a:buSzTx/>
              <a:buFontTx/>
              <a:buNone/>
              <a:defRPr/>
            </a:pPr>
            <a:endParaRPr lang="en-US" altLang="en-US" sz="3000" dirty="0" smtClean="0">
              <a:cs typeface="Times New Roman" pitchFamily="18" charset="0"/>
            </a:endParaRPr>
          </a:p>
        </p:txBody>
      </p:sp>
      <p:sp>
        <p:nvSpPr>
          <p:cNvPr id="16391" name="Rectangle 1035"/>
          <p:cNvSpPr>
            <a:spLocks noChangeArrowheads="1"/>
          </p:cNvSpPr>
          <p:nvPr/>
        </p:nvSpPr>
        <p:spPr bwMode="auto">
          <a:xfrm>
            <a:off x="0" y="7620000"/>
            <a:ext cx="9144000" cy="15875"/>
          </a:xfrm>
          <a:prstGeom prst="rect">
            <a:avLst/>
          </a:prstGeom>
          <a:solidFill>
            <a:srgbClr val="000000"/>
          </a:solidFill>
          <a:ln w="9525">
            <a:solidFill>
              <a:schemeClr val="tx1"/>
            </a:solidFill>
            <a:miter lim="800000"/>
            <a:headEnd/>
            <a:tailEnd/>
          </a:ln>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pic>
        <p:nvPicPr>
          <p:cNvPr id="16392" name="Picture 1029" descr="amino_acid_p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55688"/>
            <a:ext cx="4800600" cy="30591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93" name="Rectangle 2"/>
          <p:cNvSpPr txBox="1">
            <a:spLocks noChangeArrowheads="1"/>
          </p:cNvSpPr>
          <p:nvPr/>
        </p:nvSpPr>
        <p:spPr bwMode="auto">
          <a:xfrm>
            <a:off x="76200" y="0"/>
            <a:ext cx="7924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3600">
                <a:solidFill>
                  <a:srgbClr val="FFFFFF"/>
                </a:solidFill>
              </a:rPr>
              <a:t>Amino Acid Structure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idx="4294967295"/>
          </p:nvPr>
        </p:nvSpPr>
        <p:spPr/>
        <p:txBody>
          <a:bodyPr/>
          <a:lstStyle/>
          <a:p>
            <a:pPr eaLnBrk="1" hangingPunct="1"/>
            <a:r>
              <a:rPr lang="en-US" altLang="en-US" sz="3600">
                <a:ea typeface="MS PGothic" charset="-128"/>
              </a:rPr>
              <a:t>Amino acids are chiral molecules</a:t>
            </a:r>
          </a:p>
        </p:txBody>
      </p:sp>
      <p:pic>
        <p:nvPicPr>
          <p:cNvPr id="17411" name="Picture 3" descr="04CO.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990600"/>
            <a:ext cx="5426075"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Box 4"/>
          <p:cNvSpPr txBox="1">
            <a:spLocks noChangeArrowheads="1"/>
          </p:cNvSpPr>
          <p:nvPr/>
        </p:nvSpPr>
        <p:spPr bwMode="auto">
          <a:xfrm>
            <a:off x="0" y="1600200"/>
            <a:ext cx="3505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“To hold, as ‘twere, the mirror up to nature.”</a:t>
            </a:r>
          </a:p>
          <a:p>
            <a:pPr eaLnBrk="1" hangingPunct="1">
              <a:spcBef>
                <a:spcPct val="0"/>
              </a:spcBef>
              <a:buSzTx/>
              <a:buFontTx/>
              <a:buNone/>
            </a:pPr>
            <a:r>
              <a:rPr lang="en-US" altLang="en-US" sz="2400" i="1"/>
              <a:t>William Shakespeare, Hamlet</a:t>
            </a:r>
          </a:p>
        </p:txBody>
      </p:sp>
      <p:sp>
        <p:nvSpPr>
          <p:cNvPr id="17413" name="TextBox 5"/>
          <p:cNvSpPr txBox="1">
            <a:spLocks noChangeArrowheads="1"/>
          </p:cNvSpPr>
          <p:nvPr/>
        </p:nvSpPr>
        <p:spPr bwMode="auto">
          <a:xfrm>
            <a:off x="304800" y="3733800"/>
            <a:ext cx="3352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All objects have mirror images, and amino acids exist in mirror-image forms. Only the L-isomers of amino acids occur commonly in nature.</a:t>
            </a:r>
          </a:p>
        </p:txBody>
      </p:sp>
      <p:sp>
        <p:nvSpPr>
          <p:cNvPr id="17414" name="TextBox 6"/>
          <p:cNvSpPr txBox="1">
            <a:spLocks noChangeArrowheads="1"/>
          </p:cNvSpPr>
          <p:nvPr/>
        </p:nvSpPr>
        <p:spPr bwMode="auto">
          <a:xfrm>
            <a:off x="3657600" y="6396038"/>
            <a:ext cx="3659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1800"/>
              <a:t>Three Sisters Wilderness, Oregon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80963" y="0"/>
            <a:ext cx="8377237" cy="906463"/>
          </a:xfrm>
        </p:spPr>
        <p:txBody>
          <a:bodyPr/>
          <a:lstStyle/>
          <a:p>
            <a:pPr eaLnBrk="1" hangingPunct="1"/>
            <a:r>
              <a:rPr lang="en-US" altLang="en-US" sz="3600">
                <a:ea typeface="MS PGothic" charset="-128"/>
              </a:rPr>
              <a:t>Stereochemistry of Amino Acids</a:t>
            </a:r>
          </a:p>
        </p:txBody>
      </p:sp>
      <p:sp>
        <p:nvSpPr>
          <p:cNvPr id="20483" name="Rectangle 3"/>
          <p:cNvSpPr>
            <a:spLocks noGrp="1" noChangeArrowheads="1"/>
          </p:cNvSpPr>
          <p:nvPr>
            <p:ph type="body" idx="4294967295"/>
          </p:nvPr>
        </p:nvSpPr>
        <p:spPr>
          <a:xfrm>
            <a:off x="407988" y="1460500"/>
            <a:ext cx="8305800" cy="4114800"/>
          </a:xfrm>
        </p:spPr>
        <p:txBody>
          <a:bodyPr/>
          <a:lstStyle/>
          <a:p>
            <a:pPr eaLnBrk="1" hangingPunct="1"/>
            <a:r>
              <a:rPr lang="en-US" altLang="en-US">
                <a:ea typeface="MS PGothic" charset="-128"/>
              </a:rPr>
              <a:t>All but glycine are chiral due to an asymmetric </a:t>
            </a:r>
            <a:r>
              <a:rPr lang="el-GR" altLang="en-US">
                <a:ea typeface="MS PGothic" charset="-128"/>
              </a:rPr>
              <a:t>α</a:t>
            </a:r>
            <a:r>
              <a:rPr lang="en-US" altLang="en-US">
                <a:ea typeface="MS PGothic" charset="-128"/>
              </a:rPr>
              <a:t>-carbon</a:t>
            </a:r>
          </a:p>
          <a:p>
            <a:pPr eaLnBrk="1" hangingPunct="1"/>
            <a:r>
              <a:rPr lang="en-US" altLang="en-US">
                <a:ea typeface="MS PGothic" charset="-128"/>
              </a:rPr>
              <a:t>L-amino acids predominate in nature and are the form incorporated by ribosomes into proteins</a:t>
            </a:r>
          </a:p>
          <a:p>
            <a:pPr eaLnBrk="1" hangingPunct="1"/>
            <a:r>
              <a:rPr lang="en-US" altLang="en-US">
                <a:ea typeface="MS PGothic" charset="-128"/>
              </a:rPr>
              <a:t>D,L-nomenclature is based on D- and L-glyceraldehyde</a:t>
            </a:r>
          </a:p>
          <a:p>
            <a:pPr eaLnBrk="1" hangingPunct="1"/>
            <a:r>
              <a:rPr lang="en-US" altLang="en-US">
                <a:ea typeface="MS PGothic" charset="-128"/>
              </a:rPr>
              <a:t>R,S-nomenclature system is superior, since amino acids like isoleucine and threonine (with two chiral centers) can be named unambiguously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1026"/>
          <p:cNvSpPr>
            <a:spLocks noChangeArrowheads="1"/>
          </p:cNvSpPr>
          <p:nvPr/>
        </p:nvSpPr>
        <p:spPr bwMode="auto">
          <a:xfrm>
            <a:off x="-533400" y="-609600"/>
            <a:ext cx="10515600"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2640" tIns="914112" rIns="1142640" bIns="914112">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3000" b="1"/>
              <a:t>Distinguishing D from L amino acids</a:t>
            </a:r>
            <a:endParaRPr lang="en-US" altLang="en-US" sz="3000"/>
          </a:p>
          <a:p>
            <a:pPr algn="ctr">
              <a:spcBef>
                <a:spcPct val="0"/>
              </a:spcBef>
              <a:buSzTx/>
              <a:buFontTx/>
              <a:buNone/>
            </a:pPr>
            <a:r>
              <a:rPr lang="en-US" altLang="en-US" sz="1800" b="1"/>
              <a:t>Note: D, L is not d, l ; D, L doesn't indicate rotation of plane polarized light.</a:t>
            </a:r>
            <a:endParaRPr lang="en-US" altLang="en-US" sz="1800"/>
          </a:p>
          <a:p>
            <a:pPr algn="ctr">
              <a:spcBef>
                <a:spcPct val="0"/>
              </a:spcBef>
              <a:buSzTx/>
              <a:buFontTx/>
              <a:buNone/>
            </a:pPr>
            <a:r>
              <a:rPr lang="en-US" altLang="en-US" sz="1800" b="1"/>
              <a:t>L designation is assigned by structural analogy with L-glyceraldehyde</a:t>
            </a:r>
            <a:endParaRPr lang="en-US" altLang="en-US" sz="1800"/>
          </a:p>
          <a:p>
            <a:pPr algn="ctr">
              <a:spcBef>
                <a:spcPct val="0"/>
              </a:spcBef>
              <a:buSzTx/>
              <a:buFontTx/>
              <a:buNone/>
            </a:pPr>
            <a:r>
              <a:rPr lang="en-US" altLang="en-US" sz="1200"/>
              <a:t> </a:t>
            </a:r>
          </a:p>
          <a:p>
            <a:pPr>
              <a:spcBef>
                <a:spcPct val="0"/>
              </a:spcBef>
              <a:buSzTx/>
              <a:buFontTx/>
              <a:buNone/>
            </a:pPr>
            <a:endParaRPr lang="en-US" altLang="en-US" sz="3000"/>
          </a:p>
        </p:txBody>
      </p:sp>
      <p:grpSp>
        <p:nvGrpSpPr>
          <p:cNvPr id="21507" name="Group 1033"/>
          <p:cNvGrpSpPr>
            <a:grpSpLocks/>
          </p:cNvGrpSpPr>
          <p:nvPr/>
        </p:nvGrpSpPr>
        <p:grpSpPr bwMode="auto">
          <a:xfrm>
            <a:off x="-381000" y="1600200"/>
            <a:ext cx="9336088" cy="3049588"/>
            <a:chOff x="0" y="2045"/>
            <a:chExt cx="5881" cy="1921"/>
          </a:xfrm>
        </p:grpSpPr>
        <p:sp>
          <p:nvSpPr>
            <p:cNvPr id="21520" name="Rectangle 1027"/>
            <p:cNvSpPr>
              <a:spLocks noChangeArrowheads="1"/>
            </p:cNvSpPr>
            <p:nvPr/>
          </p:nvSpPr>
          <p:spPr bwMode="auto">
            <a:xfrm>
              <a:off x="0" y="2045"/>
              <a:ext cx="2961" cy="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1100"/>
                <a:t>  </a:t>
              </a:r>
              <a:r>
                <a:rPr lang="en-US" altLang="en-US" sz="13600"/>
                <a:t> </a:t>
              </a:r>
              <a:r>
                <a:rPr lang="en-US" altLang="en-US" sz="1100"/>
                <a:t>                                                                  </a:t>
              </a:r>
              <a:endParaRPr lang="en-US" altLang="en-US" sz="3000"/>
            </a:p>
          </p:txBody>
        </p:sp>
        <p:sp>
          <p:nvSpPr>
            <p:cNvPr id="21521" name="Rectangle 1029"/>
            <p:cNvSpPr>
              <a:spLocks noChangeArrowheads="1"/>
            </p:cNvSpPr>
            <p:nvPr/>
          </p:nvSpPr>
          <p:spPr bwMode="auto">
            <a:xfrm>
              <a:off x="2961" y="2045"/>
              <a:ext cx="2920" cy="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3000"/>
                <a:t>  </a:t>
              </a:r>
              <a:r>
                <a:rPr lang="en-US" altLang="en-US" sz="13600"/>
                <a:t> </a:t>
              </a:r>
              <a:r>
                <a:rPr lang="en-US" altLang="en-US" sz="3000"/>
                <a:t>                           </a:t>
              </a:r>
            </a:p>
          </p:txBody>
        </p:sp>
        <p:sp>
          <p:nvSpPr>
            <p:cNvPr id="21522" name="Rectangle 1031"/>
            <p:cNvSpPr>
              <a:spLocks noChangeArrowheads="1"/>
            </p:cNvSpPr>
            <p:nvPr/>
          </p:nvSpPr>
          <p:spPr bwMode="auto">
            <a:xfrm>
              <a:off x="0" y="3409"/>
              <a:ext cx="2961"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1600" b="1"/>
                <a:t>               D - glyceraldehyde</a:t>
              </a:r>
            </a:p>
            <a:p>
              <a:pPr algn="ctr">
                <a:spcBef>
                  <a:spcPct val="0"/>
                </a:spcBef>
                <a:buSzTx/>
                <a:buFontTx/>
                <a:buNone/>
              </a:pPr>
              <a:r>
                <a:rPr lang="en-US" altLang="en-US" sz="1200"/>
                <a:t> </a:t>
              </a:r>
            </a:p>
            <a:p>
              <a:pPr algn="ctr">
                <a:spcBef>
                  <a:spcPct val="0"/>
                </a:spcBef>
                <a:buSzTx/>
                <a:buFontTx/>
                <a:buNone/>
              </a:pPr>
              <a:endParaRPr lang="en-US" altLang="en-US" sz="3000"/>
            </a:p>
          </p:txBody>
        </p:sp>
        <p:sp>
          <p:nvSpPr>
            <p:cNvPr id="21523" name="Rectangle 1032"/>
            <p:cNvSpPr>
              <a:spLocks noChangeArrowheads="1"/>
            </p:cNvSpPr>
            <p:nvPr/>
          </p:nvSpPr>
          <p:spPr bwMode="auto">
            <a:xfrm>
              <a:off x="2961" y="3409"/>
              <a:ext cx="2920"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1600" b="1"/>
                <a:t>L - glyceraldehyde</a:t>
              </a:r>
            </a:p>
            <a:p>
              <a:pPr algn="ctr">
                <a:spcBef>
                  <a:spcPct val="0"/>
                </a:spcBef>
                <a:buSzTx/>
                <a:buFontTx/>
                <a:buNone/>
              </a:pPr>
              <a:r>
                <a:rPr lang="en-US" altLang="en-US" sz="1200"/>
                <a:t> </a:t>
              </a:r>
            </a:p>
            <a:p>
              <a:pPr algn="ctr">
                <a:spcBef>
                  <a:spcPct val="0"/>
                </a:spcBef>
                <a:buSzTx/>
                <a:buFontTx/>
                <a:buNone/>
              </a:pPr>
              <a:endParaRPr lang="en-US" altLang="en-US" sz="3000"/>
            </a:p>
          </p:txBody>
        </p:sp>
      </p:grpSp>
      <p:sp>
        <p:nvSpPr>
          <p:cNvPr id="21508" name="Rectangle 1034"/>
          <p:cNvSpPr>
            <a:spLocks noChangeArrowheads="1"/>
          </p:cNvSpPr>
          <p:nvPr/>
        </p:nvSpPr>
        <p:spPr bwMode="auto">
          <a:xfrm>
            <a:off x="-284163" y="4779963"/>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grpSp>
        <p:nvGrpSpPr>
          <p:cNvPr id="21509" name="Group 1041"/>
          <p:cNvGrpSpPr>
            <a:grpSpLocks/>
          </p:cNvGrpSpPr>
          <p:nvPr/>
        </p:nvGrpSpPr>
        <p:grpSpPr bwMode="auto">
          <a:xfrm>
            <a:off x="-569913" y="4114800"/>
            <a:ext cx="9713913" cy="2955925"/>
            <a:chOff x="0" y="3966"/>
            <a:chExt cx="6119" cy="1862"/>
          </a:xfrm>
        </p:grpSpPr>
        <p:sp>
          <p:nvSpPr>
            <p:cNvPr id="21516" name="Rectangle 1035"/>
            <p:cNvSpPr>
              <a:spLocks noChangeArrowheads="1"/>
            </p:cNvSpPr>
            <p:nvPr/>
          </p:nvSpPr>
          <p:spPr bwMode="auto">
            <a:xfrm>
              <a:off x="0" y="3966"/>
              <a:ext cx="312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1200"/>
                <a:t>  </a:t>
              </a:r>
              <a:r>
                <a:rPr lang="en-US" altLang="en-US" sz="6000"/>
                <a:t> </a:t>
              </a:r>
              <a:r>
                <a:rPr lang="en-US" altLang="en-US" sz="1200"/>
                <a:t>                                                                               </a:t>
              </a:r>
            </a:p>
            <a:p>
              <a:pPr algn="ctr">
                <a:spcBef>
                  <a:spcPct val="0"/>
                </a:spcBef>
                <a:buSzTx/>
                <a:buFontTx/>
                <a:buNone/>
              </a:pPr>
              <a:r>
                <a:rPr lang="en-US" altLang="en-US" sz="1200"/>
                <a:t> </a:t>
              </a:r>
            </a:p>
            <a:p>
              <a:pPr algn="ctr">
                <a:spcBef>
                  <a:spcPct val="0"/>
                </a:spcBef>
                <a:buSzTx/>
                <a:buFontTx/>
                <a:buNone/>
              </a:pPr>
              <a:endParaRPr lang="en-US" altLang="en-US" sz="1200"/>
            </a:p>
          </p:txBody>
        </p:sp>
        <p:sp>
          <p:nvSpPr>
            <p:cNvPr id="21517" name="Rectangle 1037"/>
            <p:cNvSpPr>
              <a:spLocks noChangeArrowheads="1"/>
            </p:cNvSpPr>
            <p:nvPr/>
          </p:nvSpPr>
          <p:spPr bwMode="auto">
            <a:xfrm>
              <a:off x="3120" y="3966"/>
              <a:ext cx="2999"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1200"/>
                <a:t>  </a:t>
              </a:r>
              <a:r>
                <a:rPr lang="en-US" altLang="en-US" sz="13200"/>
                <a:t> </a:t>
              </a:r>
              <a:r>
                <a:rPr lang="en-US" altLang="en-US" sz="1200"/>
                <a:t>                                                           </a:t>
              </a:r>
            </a:p>
            <a:p>
              <a:pPr algn="ctr">
                <a:spcBef>
                  <a:spcPct val="0"/>
                </a:spcBef>
                <a:buSzTx/>
                <a:buFontTx/>
                <a:buNone/>
              </a:pPr>
              <a:endParaRPr lang="en-US" altLang="en-US" sz="1200"/>
            </a:p>
          </p:txBody>
        </p:sp>
        <p:sp>
          <p:nvSpPr>
            <p:cNvPr id="21518" name="Rectangle 1039"/>
            <p:cNvSpPr>
              <a:spLocks noChangeArrowheads="1"/>
            </p:cNvSpPr>
            <p:nvPr/>
          </p:nvSpPr>
          <p:spPr bwMode="auto">
            <a:xfrm>
              <a:off x="0" y="5406"/>
              <a:ext cx="312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
          <p:nvSpPr>
            <p:cNvPr id="21519" name="Rectangle 1040"/>
            <p:cNvSpPr>
              <a:spLocks noChangeArrowheads="1"/>
            </p:cNvSpPr>
            <p:nvPr/>
          </p:nvSpPr>
          <p:spPr bwMode="auto">
            <a:xfrm>
              <a:off x="3120" y="5406"/>
              <a:ext cx="299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eaLnBrk="1" hangingPunct="1">
                <a:spcBef>
                  <a:spcPct val="0"/>
                </a:spcBef>
                <a:buSzTx/>
                <a:buFontTx/>
                <a:buNone/>
              </a:pPr>
              <a:r>
                <a:rPr lang="en-US" altLang="en-US" sz="1400" b="1"/>
                <a:t>L - amino acid</a:t>
              </a:r>
              <a:endParaRPr lang="en-US" altLang="en-US" sz="1200"/>
            </a:p>
            <a:p>
              <a:pPr algn="ctr">
                <a:spcBef>
                  <a:spcPct val="0"/>
                </a:spcBef>
                <a:buSzTx/>
                <a:buFontTx/>
                <a:buNone/>
              </a:pPr>
              <a:endParaRPr lang="en-US" altLang="en-US" sz="3000"/>
            </a:p>
          </p:txBody>
        </p:sp>
      </p:grpSp>
      <p:sp>
        <p:nvSpPr>
          <p:cNvPr id="21510" name="Rectangle 1042"/>
          <p:cNvSpPr>
            <a:spLocks noChangeArrowheads="1"/>
          </p:cNvSpPr>
          <p:nvPr/>
        </p:nvSpPr>
        <p:spPr bwMode="auto">
          <a:xfrm>
            <a:off x="0" y="1371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endParaRPr lang="en-US" altLang="en-US" sz="3000"/>
          </a:p>
        </p:txBody>
      </p:sp>
      <p:sp>
        <p:nvSpPr>
          <p:cNvPr id="21511" name="Rectangle 1043"/>
          <p:cNvSpPr>
            <a:spLocks noChangeArrowheads="1"/>
          </p:cNvSpPr>
          <p:nvPr/>
        </p:nvSpPr>
        <p:spPr bwMode="auto">
          <a:xfrm>
            <a:off x="-284163" y="7735888"/>
            <a:ext cx="9144001"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1200"/>
              <a:t> </a:t>
            </a:r>
          </a:p>
          <a:p>
            <a:pPr>
              <a:spcBef>
                <a:spcPct val="0"/>
              </a:spcBef>
              <a:buSzTx/>
              <a:buFontTx/>
              <a:buNone/>
            </a:pPr>
            <a:endParaRPr lang="en-US" altLang="en-US" sz="3000"/>
          </a:p>
        </p:txBody>
      </p:sp>
      <p:pic>
        <p:nvPicPr>
          <p:cNvPr id="21512" name="Picture 1028" descr="d-glyceraldehy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23653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1030" descr="l-glyceraldehy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24000"/>
            <a:ext cx="21939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1036" descr="amino_acid_pix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724400"/>
            <a:ext cx="3074988"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1038" descr="L-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4191000"/>
            <a:ext cx="2297113"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0963" y="0"/>
            <a:ext cx="7920037" cy="914400"/>
          </a:xfrm>
        </p:spPr>
        <p:txBody>
          <a:bodyPr/>
          <a:lstStyle/>
          <a:p>
            <a:pPr>
              <a:spcBef>
                <a:spcPct val="50000"/>
              </a:spcBef>
            </a:pPr>
            <a:r>
              <a:rPr lang="en-US" altLang="en-US" sz="3200">
                <a:ea typeface="MS PGothic" charset="-128"/>
              </a:rPr>
              <a:t>Amino Acids Can Join Via Peptide Bonds</a:t>
            </a:r>
          </a:p>
        </p:txBody>
      </p:sp>
      <p:sp>
        <p:nvSpPr>
          <p:cNvPr id="22531" name="TextBox 4"/>
          <p:cNvSpPr txBox="1">
            <a:spLocks noChangeArrowheads="1"/>
          </p:cNvSpPr>
          <p:nvPr/>
        </p:nvSpPr>
        <p:spPr bwMode="auto">
          <a:xfrm>
            <a:off x="152400" y="2133600"/>
            <a:ext cx="26670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 4.2 Two amino acids can react with loss of a water molecule to form a covalent bond. The bond joining the two amino acids is called a peptide bond.</a:t>
            </a:r>
          </a:p>
        </p:txBody>
      </p:sp>
      <p:pic>
        <p:nvPicPr>
          <p:cNvPr id="22532" name="Picture 1" descr="04_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055688"/>
            <a:ext cx="6288088" cy="572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p:txBody>
          <a:bodyPr/>
          <a:lstStyle/>
          <a:p>
            <a:pPr eaLnBrk="1" hangingPunct="1"/>
            <a:r>
              <a:rPr lang="en-US" altLang="en-US" sz="3600">
                <a:ea typeface="MS PGothic" charset="-128"/>
              </a:rPr>
              <a:t>The 20 common amino acids</a:t>
            </a:r>
          </a:p>
        </p:txBody>
      </p:sp>
      <p:sp>
        <p:nvSpPr>
          <p:cNvPr id="22531" name="Rectangle 3"/>
          <p:cNvSpPr>
            <a:spLocks noChangeArrowheads="1"/>
          </p:cNvSpPr>
          <p:nvPr/>
        </p:nvSpPr>
        <p:spPr bwMode="auto">
          <a:xfrm>
            <a:off x="381000"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buFontTx/>
              <a:buNone/>
            </a:pPr>
            <a:r>
              <a:rPr lang="en-US" altLang="en-US" b="1" i="1"/>
              <a:t>You should know:</a:t>
            </a:r>
          </a:p>
          <a:p>
            <a:pPr eaLnBrk="1" hangingPunct="1"/>
            <a:r>
              <a:rPr lang="en-US" altLang="en-US" sz="3200"/>
              <a:t>Names</a:t>
            </a:r>
          </a:p>
          <a:p>
            <a:pPr eaLnBrk="1" hangingPunct="1"/>
            <a:r>
              <a:rPr lang="en-US" altLang="en-US" sz="3200"/>
              <a:t>Structures (Be able to draw.)</a:t>
            </a:r>
          </a:p>
          <a:p>
            <a:pPr eaLnBrk="1" hangingPunct="1"/>
            <a:r>
              <a:rPr lang="en-US" altLang="en-US" sz="3200"/>
              <a:t>Approximate pK</a:t>
            </a:r>
            <a:r>
              <a:rPr lang="en-US" altLang="en-US" sz="3200" baseline="-25000"/>
              <a:t>a</a:t>
            </a:r>
            <a:r>
              <a:rPr lang="en-US" altLang="en-US" sz="3200"/>
              <a:t> values</a:t>
            </a:r>
          </a:p>
          <a:p>
            <a:pPr eaLnBrk="1" hangingPunct="1"/>
            <a:r>
              <a:rPr lang="en-US" altLang="en-US" sz="3200"/>
              <a:t>3-letter and 1-letter abbreviations</a:t>
            </a:r>
          </a:p>
          <a:p>
            <a:pPr eaLnBrk="1" hangingPunct="1"/>
            <a:r>
              <a:rPr lang="en-US" altLang="en-US" sz="3200"/>
              <a:t>Classifications based on physical properties, e.g., non-polar aliphatic amino acids, basic, etc. </a:t>
            </a:r>
            <a:r>
              <a:rPr lang="en-US" altLang="en-US"/>
              <a:t>(Be careful in accepting G&amp;G designation.  They can be misleading.)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 calcmode="lin" valueType="num">
                                      <p:cBhvr additive="base">
                                        <p:cTn id="7" dur="500" fill="hold"/>
                                        <p:tgtEl>
                                          <p:spTgt spid="22531">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5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2531">
                                            <p:txEl>
                                              <p:pRg st="2" end="2"/>
                                            </p:txEl>
                                          </p:spTgt>
                                        </p:tgtEl>
                                        <p:attrNameLst>
                                          <p:attrName>style.visibility</p:attrName>
                                        </p:attrNameLst>
                                      </p:cBhvr>
                                      <p:to>
                                        <p:strVal val="visible"/>
                                      </p:to>
                                    </p:set>
                                    <p:anim calcmode="lin" valueType="num">
                                      <p:cBhvr additive="base">
                                        <p:cTn id="13" dur="500" fill="hold"/>
                                        <p:tgtEl>
                                          <p:spTgt spid="2253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5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anim calcmode="lin" valueType="num">
                                      <p:cBhvr additive="base">
                                        <p:cTn id="19" dur="500" fill="hold"/>
                                        <p:tgtEl>
                                          <p:spTgt spid="2253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5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2531">
                                            <p:txEl>
                                              <p:pRg st="4" end="4"/>
                                            </p:txEl>
                                          </p:spTgt>
                                        </p:tgtEl>
                                        <p:attrNameLst>
                                          <p:attrName>style.visibility</p:attrName>
                                        </p:attrNameLst>
                                      </p:cBhvr>
                                      <p:to>
                                        <p:strVal val="visible"/>
                                      </p:to>
                                    </p:set>
                                    <p:anim calcmode="lin" valueType="num">
                                      <p:cBhvr additive="base">
                                        <p:cTn id="25" dur="500" fill="hold"/>
                                        <p:tgtEl>
                                          <p:spTgt spid="2253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25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2531">
                                            <p:txEl>
                                              <p:pRg st="5" end="5"/>
                                            </p:txEl>
                                          </p:spTgt>
                                        </p:tgtEl>
                                        <p:attrNameLst>
                                          <p:attrName>style.visibility</p:attrName>
                                        </p:attrNameLst>
                                      </p:cBhvr>
                                      <p:to>
                                        <p:strVal val="visible"/>
                                      </p:to>
                                    </p:set>
                                    <p:anim calcmode="lin" valueType="num">
                                      <p:cBhvr additive="base">
                                        <p:cTn id="31" dur="500" fill="hold"/>
                                        <p:tgtEl>
                                          <p:spTgt spid="2253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53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amino acids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amino acids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813" y="2205038"/>
            <a:ext cx="29940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6627" name="Rectangle 2"/>
          <p:cNvSpPr txBox="1">
            <a:spLocks noChangeArrowheads="1"/>
          </p:cNvSpPr>
          <p:nvPr/>
        </p:nvSpPr>
        <p:spPr bwMode="auto">
          <a:xfrm>
            <a:off x="76200" y="0"/>
            <a:ext cx="800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3200">
                <a:solidFill>
                  <a:srgbClr val="FFFFFF"/>
                </a:solidFill>
              </a:rPr>
              <a:t>Frequency of Amino Acid Residues in Proteins</a:t>
            </a: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906463"/>
            <a:ext cx="4419600" cy="6021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29" name="TextBox 1"/>
          <p:cNvSpPr txBox="1">
            <a:spLocks noChangeArrowheads="1"/>
          </p:cNvSpPr>
          <p:nvPr/>
        </p:nvSpPr>
        <p:spPr bwMode="auto">
          <a:xfrm>
            <a:off x="457200" y="5610225"/>
            <a:ext cx="1668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1600" dirty="0"/>
              <a:t>From Chap. 25, </a:t>
            </a:r>
          </a:p>
          <a:p>
            <a:pPr eaLnBrk="1" hangingPunct="1">
              <a:spcBef>
                <a:spcPct val="0"/>
              </a:spcBef>
              <a:buSzTx/>
              <a:buFontTx/>
              <a:buNone/>
            </a:pPr>
            <a:r>
              <a:rPr lang="en-US" altLang="en-US" sz="1600" dirty="0" smtClean="0"/>
              <a:t>p891 </a:t>
            </a:r>
            <a:r>
              <a:rPr lang="en-US" altLang="en-US" sz="1600" dirty="0"/>
              <a:t>of G&amp;G</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76200" y="0"/>
            <a:ext cx="8001000" cy="914400"/>
          </a:xfrm>
        </p:spPr>
        <p:txBody>
          <a:bodyPr/>
          <a:lstStyle/>
          <a:p>
            <a:pPr eaLnBrk="1" hangingPunct="1"/>
            <a:r>
              <a:rPr lang="en-US" altLang="en-US" sz="2800">
                <a:ea typeface="MS PGothic" charset="-128"/>
              </a:rPr>
              <a:t>Two Additional Standard Amino Acids Occur Rarely in Proteins</a:t>
            </a:r>
          </a:p>
        </p:txBody>
      </p:sp>
      <p:sp>
        <p:nvSpPr>
          <p:cNvPr id="27651" name="Rectangle 3"/>
          <p:cNvSpPr>
            <a:spLocks noGrp="1" noChangeArrowheads="1"/>
          </p:cNvSpPr>
          <p:nvPr>
            <p:ph type="body" idx="4294967295"/>
          </p:nvPr>
        </p:nvSpPr>
        <p:spPr>
          <a:xfrm>
            <a:off x="0" y="762000"/>
            <a:ext cx="9144000" cy="1420813"/>
          </a:xfrm>
        </p:spPr>
        <p:txBody>
          <a:bodyPr/>
          <a:lstStyle/>
          <a:p>
            <a:pPr algn="ctr" eaLnBrk="1" hangingPunct="1">
              <a:buFontTx/>
              <a:buNone/>
            </a:pPr>
            <a:endParaRPr lang="en-US" altLang="en-US" sz="1400" dirty="0">
              <a:ea typeface="MS PGothic" charset="-128"/>
            </a:endParaRPr>
          </a:p>
          <a:p>
            <a:pPr eaLnBrk="1" hangingPunct="1"/>
            <a:r>
              <a:rPr lang="en-US" altLang="en-US" sz="2400" b="1" dirty="0" err="1">
                <a:ea typeface="MS PGothic" charset="-128"/>
              </a:rPr>
              <a:t>Selenocysteine</a:t>
            </a:r>
            <a:r>
              <a:rPr lang="en-US" altLang="en-US" sz="2400" b="1" dirty="0">
                <a:ea typeface="MS PGothic" charset="-128"/>
              </a:rPr>
              <a:t> </a:t>
            </a:r>
            <a:r>
              <a:rPr lang="en-US" altLang="en-US" sz="2400" dirty="0">
                <a:ea typeface="MS PGothic" charset="-128"/>
              </a:rPr>
              <a:t>(Sec, U) in </a:t>
            </a:r>
            <a:r>
              <a:rPr lang="en-US" altLang="en-US" sz="2400" dirty="0" smtClean="0">
                <a:ea typeface="MS PGothic" charset="-128"/>
              </a:rPr>
              <a:t>a few </a:t>
            </a:r>
            <a:r>
              <a:rPr lang="en-US" altLang="en-US" sz="2400" dirty="0">
                <a:ea typeface="MS PGothic" charset="-128"/>
              </a:rPr>
              <a:t>proteins in </a:t>
            </a:r>
            <a:r>
              <a:rPr lang="en-US" altLang="en-US" sz="2400" dirty="0" smtClean="0">
                <a:ea typeface="MS PGothic" charset="-128"/>
              </a:rPr>
              <a:t>many, but not all, organisms; humans have 25 </a:t>
            </a:r>
            <a:r>
              <a:rPr lang="en-US" altLang="en-US" sz="2400" dirty="0" err="1" smtClean="0">
                <a:ea typeface="MS PGothic" charset="-128"/>
              </a:rPr>
              <a:t>selenoproteins</a:t>
            </a:r>
            <a:r>
              <a:rPr lang="en-US" altLang="en-US" sz="2400" dirty="0" smtClean="0">
                <a:ea typeface="MS PGothic" charset="-128"/>
              </a:rPr>
              <a:t>, plants none.</a:t>
            </a:r>
            <a:endParaRPr lang="en-US" altLang="en-US" sz="2400" dirty="0">
              <a:ea typeface="MS PGothic" charset="-128"/>
            </a:endParaRPr>
          </a:p>
          <a:p>
            <a:pPr eaLnBrk="1" hangingPunct="1"/>
            <a:r>
              <a:rPr lang="en-US" altLang="en-US" sz="2400" b="1" dirty="0" err="1">
                <a:ea typeface="MS PGothic" charset="-128"/>
              </a:rPr>
              <a:t>Pyrrolysine</a:t>
            </a:r>
            <a:r>
              <a:rPr lang="en-US" altLang="en-US" sz="2400" dirty="0">
                <a:ea typeface="MS PGothic" charset="-128"/>
              </a:rPr>
              <a:t> (</a:t>
            </a:r>
            <a:r>
              <a:rPr lang="en-US" altLang="en-US" sz="2400" dirty="0" err="1">
                <a:ea typeface="MS PGothic" charset="-128"/>
              </a:rPr>
              <a:t>Pyl</a:t>
            </a:r>
            <a:r>
              <a:rPr lang="en-US" altLang="en-US" sz="2400" dirty="0">
                <a:ea typeface="MS PGothic" charset="-128"/>
              </a:rPr>
              <a:t>, O) in several </a:t>
            </a:r>
            <a:r>
              <a:rPr lang="en-US" altLang="en-US" sz="2400" dirty="0" smtClean="0">
                <a:ea typeface="MS PGothic" charset="-128"/>
              </a:rPr>
              <a:t>methanogenic archaeal </a:t>
            </a:r>
            <a:r>
              <a:rPr lang="en-US" altLang="en-US" sz="2400" dirty="0">
                <a:ea typeface="MS PGothic" charset="-128"/>
              </a:rPr>
              <a:t>species &amp; one bacterium</a:t>
            </a:r>
          </a:p>
        </p:txBody>
      </p:sp>
      <p:pic>
        <p:nvPicPr>
          <p:cNvPr id="27652" name="Picture 4" descr="10935-f04-04A.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667000"/>
            <a:ext cx="5029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5"/>
          <p:cNvSpPr txBox="1">
            <a:spLocks noChangeArrowheads="1"/>
          </p:cNvSpPr>
          <p:nvPr/>
        </p:nvSpPr>
        <p:spPr bwMode="auto">
          <a:xfrm>
            <a:off x="838200" y="2590800"/>
            <a:ext cx="966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000">
                <a:solidFill>
                  <a:schemeClr val="tx1"/>
                </a:solidFill>
                <a:latin typeface="Times New Roman" charset="0"/>
              </a:rPr>
              <a:t>Fig. 4.4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3"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0" y="0"/>
            <a:ext cx="8077200" cy="914400"/>
          </a:xfrm>
        </p:spPr>
        <p:txBody>
          <a:bodyPr/>
          <a:lstStyle/>
          <a:p>
            <a:pPr eaLnBrk="1" hangingPunct="1"/>
            <a:r>
              <a:rPr lang="en-US" altLang="en-US" sz="3600">
                <a:ea typeface="MS PGothic" charset="-128"/>
              </a:rPr>
              <a:t>Outline</a:t>
            </a:r>
          </a:p>
        </p:txBody>
      </p:sp>
      <p:sp>
        <p:nvSpPr>
          <p:cNvPr id="9219" name="Rectangle 3"/>
          <p:cNvSpPr>
            <a:spLocks noGrp="1" noChangeArrowheads="1"/>
          </p:cNvSpPr>
          <p:nvPr>
            <p:ph type="body" idx="4294967295"/>
          </p:nvPr>
        </p:nvSpPr>
        <p:spPr>
          <a:xfrm>
            <a:off x="457200" y="1143000"/>
            <a:ext cx="8382000" cy="5562600"/>
          </a:xfrm>
        </p:spPr>
        <p:txBody>
          <a:bodyPr/>
          <a:lstStyle/>
          <a:p>
            <a:pPr eaLnBrk="1" hangingPunct="1"/>
            <a:r>
              <a:rPr lang="en-US" altLang="en-US" sz="2600">
                <a:ea typeface="MS PGothic" charset="-128"/>
              </a:rPr>
              <a:t>What are hydrophobic interactions?</a:t>
            </a:r>
          </a:p>
          <a:p>
            <a:pPr eaLnBrk="1" hangingPunct="1"/>
            <a:r>
              <a:rPr lang="en-US" altLang="en-US" sz="2600">
                <a:ea typeface="MS PGothic" charset="-128"/>
              </a:rPr>
              <a:t>What are the structures and properties of amino acids?</a:t>
            </a:r>
          </a:p>
          <a:p>
            <a:pPr eaLnBrk="1" hangingPunct="1"/>
            <a:r>
              <a:rPr lang="en-US" altLang="en-US" sz="2600">
                <a:ea typeface="MS PGothic" charset="-128"/>
              </a:rPr>
              <a:t>What are the stereochemical </a:t>
            </a:r>
            <a:r>
              <a:rPr lang="en-US" altLang="en-US" sz="2600" b="1">
                <a:ea typeface="MS PGothic" charset="-128"/>
              </a:rPr>
              <a:t> </a:t>
            </a:r>
            <a:r>
              <a:rPr lang="en-US" altLang="en-US" sz="2600">
                <a:ea typeface="MS PGothic" charset="-128"/>
              </a:rPr>
              <a:t>properties of amino acids? </a:t>
            </a:r>
          </a:p>
          <a:p>
            <a:pPr eaLnBrk="1" hangingPunct="1"/>
            <a:r>
              <a:rPr lang="en-US" altLang="en-US" sz="2600">
                <a:ea typeface="MS PGothic" charset="-128"/>
              </a:rPr>
              <a:t>What are the acid-base properties of amino acids? </a:t>
            </a:r>
          </a:p>
          <a:p>
            <a:pPr eaLnBrk="1" hangingPunct="1"/>
            <a:r>
              <a:rPr lang="en-US" altLang="en-US" sz="2600">
                <a:ea typeface="MS PGothic" charset="-128"/>
              </a:rPr>
              <a:t>What are the spectroscopic properties of </a:t>
            </a:r>
            <a:r>
              <a:rPr lang="en-US" altLang="en-US" sz="2600" b="1">
                <a:ea typeface="MS PGothic" charset="-128"/>
              </a:rPr>
              <a:t> </a:t>
            </a:r>
            <a:r>
              <a:rPr lang="en-US" altLang="en-US" sz="2600">
                <a:ea typeface="MS PGothic" charset="-128"/>
              </a:rPr>
              <a:t>amino acids? </a:t>
            </a:r>
          </a:p>
          <a:p>
            <a:pPr eaLnBrk="1" hangingPunct="1"/>
            <a:r>
              <a:rPr lang="en-US" altLang="en-US" sz="2600">
                <a:ea typeface="MS PGothic" charset="-128"/>
              </a:rPr>
              <a:t>How are amino acid mixtures separated </a:t>
            </a:r>
            <a:r>
              <a:rPr lang="en-US" altLang="en-US" sz="2600" b="1">
                <a:ea typeface="MS PGothic" charset="-128"/>
              </a:rPr>
              <a:t> </a:t>
            </a:r>
            <a:r>
              <a:rPr lang="en-US" altLang="en-US" sz="2600">
                <a:ea typeface="MS PGothic" charset="-128"/>
              </a:rPr>
              <a:t>and analyzed? </a:t>
            </a:r>
          </a:p>
          <a:p>
            <a:pPr eaLnBrk="1" hangingPunct="1"/>
            <a:r>
              <a:rPr lang="en-US" altLang="en-US" sz="2600">
                <a:ea typeface="MS PGothic" charset="-128"/>
              </a:rPr>
              <a:t>What reactions do amino acids undergo?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219">
                                            <p:txEl>
                                              <p:pRg st="2" end="2"/>
                                            </p:txEl>
                                          </p:spTgt>
                                        </p:tgtEl>
                                        <p:attrNameLst>
                                          <p:attrName>style.visibility</p:attrName>
                                        </p:attrNameLst>
                                      </p:cBhvr>
                                      <p:to>
                                        <p:strVal val="visible"/>
                                      </p:to>
                                    </p:set>
                                    <p:anim calcmode="lin" valueType="num">
                                      <p:cBhvr additive="base">
                                        <p:cTn id="19"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219">
                                            <p:txEl>
                                              <p:pRg st="3" end="3"/>
                                            </p:txEl>
                                          </p:spTgt>
                                        </p:tgtEl>
                                        <p:attrNameLst>
                                          <p:attrName>style.visibility</p:attrName>
                                        </p:attrNameLst>
                                      </p:cBhvr>
                                      <p:to>
                                        <p:strVal val="visible"/>
                                      </p:to>
                                    </p:set>
                                    <p:anim calcmode="lin" valueType="num">
                                      <p:cBhvr additive="base">
                                        <p:cTn id="25"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2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9219">
                                            <p:txEl>
                                              <p:pRg st="4" end="4"/>
                                            </p:txEl>
                                          </p:spTgt>
                                        </p:tgtEl>
                                        <p:attrNameLst>
                                          <p:attrName>style.visibility</p:attrName>
                                        </p:attrNameLst>
                                      </p:cBhvr>
                                      <p:to>
                                        <p:strVal val="visible"/>
                                      </p:to>
                                    </p:set>
                                    <p:anim calcmode="lin" valueType="num">
                                      <p:cBhvr additive="base">
                                        <p:cTn id="31" dur="500" fill="hold"/>
                                        <p:tgtEl>
                                          <p:spTgt spid="92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2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9219">
                                            <p:txEl>
                                              <p:pRg st="5" end="5"/>
                                            </p:txEl>
                                          </p:spTgt>
                                        </p:tgtEl>
                                        <p:attrNameLst>
                                          <p:attrName>style.visibility</p:attrName>
                                        </p:attrNameLst>
                                      </p:cBhvr>
                                      <p:to>
                                        <p:strVal val="visible"/>
                                      </p:to>
                                    </p:set>
                                    <p:anim calcmode="lin" valueType="num">
                                      <p:cBhvr additive="base">
                                        <p:cTn id="37" dur="500" fill="hold"/>
                                        <p:tgtEl>
                                          <p:spTgt spid="921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2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9219">
                                            <p:txEl>
                                              <p:pRg st="6" end="6"/>
                                            </p:txEl>
                                          </p:spTgt>
                                        </p:tgtEl>
                                        <p:attrNameLst>
                                          <p:attrName>style.visibility</p:attrName>
                                        </p:attrNameLst>
                                      </p:cBhvr>
                                      <p:to>
                                        <p:strVal val="visible"/>
                                      </p:to>
                                    </p:set>
                                    <p:anim calcmode="lin" valueType="num">
                                      <p:cBhvr additive="base">
                                        <p:cTn id="43" dur="500" fill="hold"/>
                                        <p:tgtEl>
                                          <p:spTgt spid="921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2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idx="4294967295"/>
          </p:nvPr>
        </p:nvSpPr>
        <p:spPr>
          <a:xfrm>
            <a:off x="80963" y="0"/>
            <a:ext cx="8377237" cy="906463"/>
          </a:xfrm>
        </p:spPr>
        <p:txBody>
          <a:bodyPr/>
          <a:lstStyle/>
          <a:p>
            <a:pPr eaLnBrk="1" hangingPunct="1"/>
            <a:r>
              <a:rPr lang="en-US" altLang="en-US" sz="2800">
                <a:ea typeface="MS PGothic" charset="-128"/>
              </a:rPr>
              <a:t>Several Post-translationally Modified Amino Acids Occur Rarely in Proteins</a:t>
            </a:r>
          </a:p>
        </p:txBody>
      </p:sp>
      <p:pic>
        <p:nvPicPr>
          <p:cNvPr id="28675" name="Picture 3" descr="HyLysine.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883920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7"/>
          <p:cNvSpPr txBox="1">
            <a:spLocks noChangeArrowheads="1"/>
          </p:cNvSpPr>
          <p:nvPr/>
        </p:nvSpPr>
        <p:spPr bwMode="auto">
          <a:xfrm>
            <a:off x="0" y="491966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dirty="0"/>
              <a:t>Figure 4.4 (b) Some amino acids are less common, but nevertheless found in certain proteins. </a:t>
            </a:r>
            <a:r>
              <a:rPr lang="en-US" altLang="en-US" sz="2400" dirty="0" err="1"/>
              <a:t>Hydroxylysine</a:t>
            </a:r>
            <a:r>
              <a:rPr lang="en-US" altLang="en-US" sz="2400" dirty="0"/>
              <a:t> and </a:t>
            </a:r>
            <a:r>
              <a:rPr lang="en-US" altLang="en-US" sz="2400" dirty="0" err="1"/>
              <a:t>hydroxyproline</a:t>
            </a:r>
            <a:r>
              <a:rPr lang="en-US" altLang="en-US" sz="2400" dirty="0"/>
              <a:t> are found in connective-tissue proteins; </a:t>
            </a:r>
            <a:r>
              <a:rPr lang="en-US" altLang="en-US" sz="2400" dirty="0" err="1"/>
              <a:t>carboxy</a:t>
            </a:r>
            <a:r>
              <a:rPr lang="en-US" altLang="en-US" sz="2400" dirty="0"/>
              <a:t>-glutamate is found in blood-clotting proteins; pyroglutamate is found in </a:t>
            </a:r>
            <a:r>
              <a:rPr lang="en-US" altLang="en-US" sz="2400" dirty="0" smtClean="0"/>
              <a:t>bacteriorhodopsin, a light-driven proton pump </a:t>
            </a:r>
            <a:r>
              <a:rPr lang="en-US" altLang="en-US" sz="2400" dirty="0"/>
              <a:t>(</a:t>
            </a:r>
            <a:r>
              <a:rPr lang="en-US" altLang="en-US" sz="1800" dirty="0"/>
              <a:t>see </a:t>
            </a:r>
            <a:r>
              <a:rPr lang="en-US" altLang="en-US" sz="1800" dirty="0" smtClean="0"/>
              <a:t>Chap. </a:t>
            </a:r>
            <a:r>
              <a:rPr lang="en-US" altLang="en-US" sz="1800" dirty="0"/>
              <a:t>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box(out)">
                                      <p:cBhvr>
                                        <p:cTn id="7" dur="500"/>
                                        <p:tgtEl>
                                          <p:spTgt spid="2867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80963" y="0"/>
            <a:ext cx="7920037" cy="914400"/>
          </a:xfrm>
        </p:spPr>
        <p:txBody>
          <a:bodyPr/>
          <a:lstStyle/>
          <a:p>
            <a:pPr eaLnBrk="1" hangingPunct="1"/>
            <a:r>
              <a:rPr lang="en-US" altLang="en-US" sz="2000">
                <a:ea typeface="MS PGothic" charset="-128"/>
              </a:rPr>
              <a:t>Several Post-translationally Modified Amino Acids Occur More Often in Proteins and are Usually Involved in Signaling/Regulation</a:t>
            </a:r>
          </a:p>
        </p:txBody>
      </p:sp>
      <p:graphicFrame>
        <p:nvGraphicFramePr>
          <p:cNvPr id="2050" name="Object 4"/>
          <p:cNvGraphicFramePr>
            <a:graphicFrameLocks noChangeAspect="1"/>
          </p:cNvGraphicFramePr>
          <p:nvPr/>
        </p:nvGraphicFramePr>
        <p:xfrm>
          <a:off x="381000" y="1087438"/>
          <a:ext cx="4572000" cy="2951162"/>
        </p:xfrm>
        <a:graphic>
          <a:graphicData uri="http://schemas.openxmlformats.org/presentationml/2006/ole">
            <mc:AlternateContent xmlns:mc="http://schemas.openxmlformats.org/markup-compatibility/2006">
              <mc:Choice xmlns:v="urn:schemas-microsoft-com:vml" Requires="v">
                <p:oleObj spid="_x0000_s29724" name="Image" r:id="rId4" imgW="3151735" imgH="2033114" progId="Photoshop.Image.9">
                  <p:embed/>
                </p:oleObj>
              </mc:Choice>
              <mc:Fallback>
                <p:oleObj name="Image" r:id="rId4" imgW="3151735" imgH="2033114" progId="Photoshop.Image.9">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87438"/>
                        <a:ext cx="4572000" cy="295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1" name="Object 12"/>
          <p:cNvGraphicFramePr>
            <a:graphicFrameLocks noChangeAspect="1"/>
          </p:cNvGraphicFramePr>
          <p:nvPr/>
        </p:nvGraphicFramePr>
        <p:xfrm>
          <a:off x="5553075" y="1066800"/>
          <a:ext cx="2828925" cy="2971800"/>
        </p:xfrm>
        <a:graphic>
          <a:graphicData uri="http://schemas.openxmlformats.org/presentationml/2006/ole">
            <mc:AlternateContent xmlns:mc="http://schemas.openxmlformats.org/markup-compatibility/2006">
              <mc:Choice xmlns:v="urn:schemas-microsoft-com:vml" Requires="v">
                <p:oleObj spid="_x0000_s29725" name="Image" r:id="rId6" imgW="1959628" imgH="2057609" progId="Photoshop.Image.9">
                  <p:embed/>
                </p:oleObj>
              </mc:Choice>
              <mc:Fallback>
                <p:oleObj name="Image" r:id="rId6" imgW="1959628" imgH="2057609" progId="Photoshop.Image.9">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3075" y="1066800"/>
                        <a:ext cx="28289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2" name="Object 13"/>
          <p:cNvGraphicFramePr>
            <a:graphicFrameLocks noChangeAspect="1"/>
          </p:cNvGraphicFramePr>
          <p:nvPr/>
        </p:nvGraphicFramePr>
        <p:xfrm>
          <a:off x="381000" y="4114800"/>
          <a:ext cx="4800600" cy="2581275"/>
        </p:xfrm>
        <a:graphic>
          <a:graphicData uri="http://schemas.openxmlformats.org/presentationml/2006/ole">
            <mc:AlternateContent xmlns:mc="http://schemas.openxmlformats.org/markup-compatibility/2006">
              <mc:Choice xmlns:v="urn:schemas-microsoft-com:vml" Requires="v">
                <p:oleObj spid="_x0000_s29726" name="Image" r:id="rId8" imgW="2914947" imgH="1567347" progId="Photoshop.Image.9">
                  <p:embed/>
                </p:oleObj>
              </mc:Choice>
              <mc:Fallback>
                <p:oleObj name="Image" r:id="rId8" imgW="2914947" imgH="1567347" progId="Photoshop.Image.9">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4114800"/>
                        <a:ext cx="48006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4" name="Text Box 14"/>
          <p:cNvSpPr txBox="1">
            <a:spLocks noChangeArrowheads="1"/>
          </p:cNvSpPr>
          <p:nvPr/>
        </p:nvSpPr>
        <p:spPr bwMode="auto">
          <a:xfrm>
            <a:off x="6019800" y="4648200"/>
            <a:ext cx="24384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1800" b="1" dirty="0">
                <a:solidFill>
                  <a:schemeClr val="tx1"/>
                </a:solidFill>
              </a:rPr>
              <a:t>You can see additional modifications in Chapter 5, Table </a:t>
            </a:r>
            <a:r>
              <a:rPr lang="en-US" altLang="en-US" sz="1800" b="1" dirty="0" smtClean="0">
                <a:solidFill>
                  <a:schemeClr val="tx1"/>
                </a:solidFill>
              </a:rPr>
              <a:t>5.5 on page 135.</a:t>
            </a:r>
            <a:endParaRPr lang="en-US" altLang="en-US" sz="18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14400"/>
            <a:ext cx="92202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0723" name="Title 1"/>
          <p:cNvSpPr txBox="1">
            <a:spLocks/>
          </p:cNvSpPr>
          <p:nvPr/>
        </p:nvSpPr>
        <p:spPr bwMode="auto">
          <a:xfrm>
            <a:off x="80963" y="0"/>
            <a:ext cx="8377237"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solidFill>
                  <a:srgbClr val="FFFFFF"/>
                </a:solidFill>
              </a:rPr>
              <a:t>GloFish: Available only in the USA (except California)</a:t>
            </a:r>
          </a:p>
          <a:p>
            <a:pPr eaLnBrk="1" hangingPunct="1">
              <a:spcBef>
                <a:spcPct val="0"/>
              </a:spcBef>
              <a:buSzTx/>
              <a:buFontTx/>
              <a:buNone/>
            </a:pPr>
            <a:r>
              <a:rPr lang="en-US" altLang="en-US" sz="2400">
                <a:solidFill>
                  <a:srgbClr val="FFFFFF"/>
                </a:solidFill>
              </a:rPr>
              <a:t>GFP-recombinant Zebrafish</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a:xfrm>
            <a:off x="80963" y="0"/>
            <a:ext cx="8377237" cy="906463"/>
          </a:xfrm>
        </p:spPr>
        <p:txBody>
          <a:bodyPr/>
          <a:lstStyle/>
          <a:p>
            <a:pPr eaLnBrk="1" hangingPunct="1"/>
            <a:r>
              <a:rPr lang="en-US" altLang="en-US" sz="2400">
                <a:ea typeface="MS PGothic" charset="-128"/>
              </a:rPr>
              <a:t>Green Fluorescent Protein: An Unusual Post-translational Auto-Modification</a:t>
            </a:r>
          </a:p>
        </p:txBody>
      </p:sp>
      <p:pic>
        <p:nvPicPr>
          <p:cNvPr id="31747" name="Picture 3" descr="un0401A.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127125"/>
            <a:ext cx="35623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4"/>
          <p:cNvSpPr txBox="1">
            <a:spLocks noChangeArrowheads="1"/>
          </p:cNvSpPr>
          <p:nvPr/>
        </p:nvSpPr>
        <p:spPr bwMode="auto">
          <a:xfrm>
            <a:off x="304800" y="1447800"/>
            <a:ext cx="41910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A jellyfish (Aequorea victoria) native to the northwest Pacific Ocean contains a </a:t>
            </a:r>
            <a:r>
              <a:rPr lang="en-US" altLang="en-US" sz="2400" b="1"/>
              <a:t>green fluorescent protein</a:t>
            </a:r>
            <a:r>
              <a:rPr lang="en-US" altLang="en-US" sz="2400"/>
              <a:t>. GFP is a naturally fluorescent protein.  Genetic engineering techniques can be used to  “tag” virtually any protein, structure, or organelle in a cell.  The GFP chromophore (orange) lies in the center of a </a:t>
            </a:r>
            <a:r>
              <a:rPr lang="el-GR" altLang="en-US" sz="2400"/>
              <a:t>β</a:t>
            </a:r>
            <a:r>
              <a:rPr lang="en-US" altLang="en-US" sz="2400"/>
              <a:t>-barrel protein structure.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idx="4294967295"/>
          </p:nvPr>
        </p:nvSpPr>
        <p:spPr>
          <a:xfrm>
            <a:off x="80963" y="0"/>
            <a:ext cx="8377237" cy="906463"/>
          </a:xfrm>
        </p:spPr>
        <p:txBody>
          <a:bodyPr/>
          <a:lstStyle/>
          <a:p>
            <a:pPr eaLnBrk="1" hangingPunct="1"/>
            <a:r>
              <a:rPr lang="en-US" altLang="en-US" sz="3200">
                <a:ea typeface="MS PGothic" charset="-128"/>
              </a:rPr>
              <a:t>Green Fluorescent Protein Chromophore</a:t>
            </a:r>
          </a:p>
        </p:txBody>
      </p:sp>
      <p:pic>
        <p:nvPicPr>
          <p:cNvPr id="32771" name="Picture 3" descr="GFP_Reaction.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295400"/>
            <a:ext cx="8928100"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5"/>
          <p:cNvSpPr txBox="1">
            <a:spLocks noChangeArrowheads="1"/>
          </p:cNvSpPr>
          <p:nvPr/>
        </p:nvSpPr>
        <p:spPr bwMode="auto">
          <a:xfrm>
            <a:off x="457200" y="4953000"/>
            <a:ext cx="8153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The chromophore of GFP is an oxidative product of the sequence –FSYGVQ-.</a:t>
            </a:r>
          </a:p>
          <a:p>
            <a:pPr eaLnBrk="1" hangingPunct="1">
              <a:spcBef>
                <a:spcPct val="0"/>
              </a:spcBef>
              <a:buSzTx/>
              <a:buFontTx/>
              <a:buNone/>
            </a:pPr>
            <a:endParaRPr lang="en-US" altLang="en-US" sz="24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idx="4294967295"/>
          </p:nvPr>
        </p:nvSpPr>
        <p:spPr>
          <a:xfrm>
            <a:off x="80963" y="0"/>
            <a:ext cx="8377237" cy="906463"/>
          </a:xfrm>
        </p:spPr>
        <p:txBody>
          <a:bodyPr/>
          <a:lstStyle/>
          <a:p>
            <a:pPr eaLnBrk="1" hangingPunct="1"/>
            <a:r>
              <a:rPr lang="en-US" altLang="en-US">
                <a:ea typeface="MS PGothic" charset="-128"/>
              </a:rPr>
              <a:t>Yellow fluorescent protein</a:t>
            </a:r>
          </a:p>
        </p:txBody>
      </p:sp>
      <p:pic>
        <p:nvPicPr>
          <p:cNvPr id="33795" name="Picture 3" descr="un0401B.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025" y="914400"/>
            <a:ext cx="5768975"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5"/>
          <p:cNvSpPr txBox="1">
            <a:spLocks noChangeArrowheads="1"/>
          </p:cNvSpPr>
          <p:nvPr/>
        </p:nvSpPr>
        <p:spPr bwMode="auto">
          <a:xfrm>
            <a:off x="228600" y="1219200"/>
            <a:ext cx="3124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Amino acid substitutions in GFP can tune the color of emitted light.  Shown here is an image of African green monkey kidney cells expressing yellow fluorescent protein (YFP) fused to </a:t>
            </a:r>
            <a:r>
              <a:rPr lang="el-GR" altLang="en-US" sz="2400"/>
              <a:t>α</a:t>
            </a:r>
            <a:r>
              <a:rPr lang="en-US" altLang="en-US" sz="2400"/>
              <a:t>-tubulin, a cytoskeletal protein.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olympusmicro.com/primer/techniques/confocal/applications/images/fpcolorpalette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59" y="381000"/>
            <a:ext cx="8837141" cy="483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0218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80963" y="0"/>
            <a:ext cx="8377237" cy="906463"/>
          </a:xfrm>
        </p:spPr>
        <p:txBody>
          <a:bodyPr/>
          <a:lstStyle/>
          <a:p>
            <a:pPr eaLnBrk="1" hangingPunct="1"/>
            <a:r>
              <a:rPr lang="en-US" altLang="en-US" sz="3600">
                <a:ea typeface="MS PGothic" charset="-128"/>
              </a:rPr>
              <a:t>The Fluorescent Protein Color Palette</a:t>
            </a:r>
          </a:p>
        </p:txBody>
      </p:sp>
      <p:pic>
        <p:nvPicPr>
          <p:cNvPr id="34819" name="Picture 6" descr="fpcolorpalette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76338"/>
            <a:ext cx="6553200"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7"/>
          <p:cNvSpPr txBox="1">
            <a:spLocks noChangeArrowheads="1"/>
          </p:cNvSpPr>
          <p:nvPr/>
        </p:nvSpPr>
        <p:spPr bwMode="auto">
          <a:xfrm>
            <a:off x="365125" y="6386513"/>
            <a:ext cx="6118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1600">
                <a:solidFill>
                  <a:schemeClr val="tx1"/>
                </a:solidFill>
                <a:latin typeface="Times New Roman" charset="0"/>
              </a:rPr>
              <a:t>From http://www.olympusconfocal.com/applications/fpcolorpalette.html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80963" y="0"/>
            <a:ext cx="8377237" cy="906463"/>
          </a:xfrm>
        </p:spPr>
        <p:txBody>
          <a:bodyPr/>
          <a:lstStyle/>
          <a:p>
            <a:r>
              <a:rPr lang="en-US" altLang="en-US" sz="3200">
                <a:ea typeface="MS PGothic" charset="-128"/>
              </a:rPr>
              <a:t>Fluorescent protein-tagging of brain neurons</a:t>
            </a:r>
          </a:p>
        </p:txBody>
      </p:sp>
      <p:sp>
        <p:nvSpPr>
          <p:cNvPr id="35843" name="TextBox 5"/>
          <p:cNvSpPr txBox="1">
            <a:spLocks noChangeArrowheads="1"/>
          </p:cNvSpPr>
          <p:nvPr/>
        </p:nvSpPr>
        <p:spPr bwMode="auto">
          <a:xfrm>
            <a:off x="0" y="914400"/>
            <a:ext cx="4191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Expression of combinations of three different fluorescent proteins in a mouse brain produces ten different colorations of neurons.  Individual neurons in a mouse brain appear in different colors in a fluorescence microscope. This “</a:t>
            </a:r>
            <a:r>
              <a:rPr lang="en-US" altLang="ja-JP" sz="2400"/>
              <a:t>Brainbow</a:t>
            </a:r>
            <a:r>
              <a:rPr lang="en-US" altLang="en-US" sz="2400"/>
              <a:t>”</a:t>
            </a:r>
            <a:r>
              <a:rPr lang="en-US" altLang="ja-JP" sz="2400"/>
              <a:t> method enables many distinct cells within a brain circuit to be viewed at one time.  This technique may facilitate analysis of neuronal circuits on a large scale.</a:t>
            </a:r>
            <a:endParaRPr lang="en-US" altLang="en-US" sz="2400"/>
          </a:p>
        </p:txBody>
      </p:sp>
      <p:pic>
        <p:nvPicPr>
          <p:cNvPr id="35844" name="Picture 1" descr="04_u0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7663" y="990600"/>
            <a:ext cx="4452937"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6" name="Picture 1" descr="04p084_t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350"/>
            <a:ext cx="7258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z="3600">
                <a:ea typeface="MS PGothic" charset="-128"/>
              </a:rPr>
              <a:t>Hydrophobic Interactions</a:t>
            </a:r>
          </a:p>
        </p:txBody>
      </p:sp>
      <p:sp>
        <p:nvSpPr>
          <p:cNvPr id="10243" name="Rectangle 3"/>
          <p:cNvSpPr>
            <a:spLocks noGrp="1" noChangeArrowheads="1"/>
          </p:cNvSpPr>
          <p:nvPr>
            <p:ph type="body" idx="1"/>
          </p:nvPr>
        </p:nvSpPr>
        <p:spPr>
          <a:xfrm>
            <a:off x="685800" y="1828800"/>
            <a:ext cx="7772400" cy="3962400"/>
          </a:xfrm>
        </p:spPr>
        <p:txBody>
          <a:bodyPr/>
          <a:lstStyle/>
          <a:p>
            <a:pPr eaLnBrk="1" hangingPunct="1">
              <a:lnSpc>
                <a:spcPct val="90000"/>
              </a:lnSpc>
            </a:pPr>
            <a:r>
              <a:rPr lang="en-US" altLang="en-US">
                <a:ea typeface="MS PGothic" charset="-128"/>
              </a:rPr>
              <a:t>A nonpolar solute "organizes" water at its surface into an H-bonded clathrate-like structure </a:t>
            </a:r>
          </a:p>
          <a:p>
            <a:pPr eaLnBrk="1" hangingPunct="1">
              <a:lnSpc>
                <a:spcPct val="90000"/>
              </a:lnSpc>
            </a:pPr>
            <a:r>
              <a:rPr lang="en-US" altLang="en-US">
                <a:ea typeface="MS PGothic" charset="-128"/>
              </a:rPr>
              <a:t>This is an increase in "order" of water</a:t>
            </a:r>
          </a:p>
          <a:p>
            <a:pPr eaLnBrk="1" hangingPunct="1">
              <a:lnSpc>
                <a:spcPct val="90000"/>
              </a:lnSpc>
            </a:pPr>
            <a:r>
              <a:rPr lang="en-US" altLang="en-US">
                <a:ea typeface="MS PGothic" charset="-128"/>
              </a:rPr>
              <a:t>This is an unfavorable decrease in ENTROPY</a:t>
            </a:r>
          </a:p>
          <a:p>
            <a:pPr eaLnBrk="1" hangingPunct="1">
              <a:lnSpc>
                <a:spcPct val="90000"/>
              </a:lnSpc>
            </a:pPr>
            <a:r>
              <a:rPr lang="en-US" altLang="en-US">
                <a:ea typeface="MS PGothic" charset="-128"/>
              </a:rPr>
              <a:t>Nonpolar molecules associate to reduce the nonpolar surface area and thus minimize the decrease in ENTROPY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243">
                                            <p:txEl>
                                              <p:pRg st="1" end="1"/>
                                            </p:txEl>
                                          </p:spTgt>
                                        </p:tgtEl>
                                        <p:attrNameLst>
                                          <p:attrName>style.visibility</p:attrName>
                                        </p:attrNameLst>
                                      </p:cBhvr>
                                      <p:to>
                                        <p:strVal val="visible"/>
                                      </p:to>
                                    </p:set>
                                    <p:anim calcmode="lin" valueType="num">
                                      <p:cBhvr additive="base">
                                        <p:cTn id="13" dur="500" fill="hold"/>
                                        <p:tgtEl>
                                          <p:spTgt spid="102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 calcmode="lin" valueType="num">
                                      <p:cBhvr additive="base">
                                        <p:cTn id="19" dur="500" fill="hold"/>
                                        <p:tgtEl>
                                          <p:spTgt spid="102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2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anim calcmode="lin" valueType="num">
                                      <p:cBhvr additive="base">
                                        <p:cTn id="25" dur="500" fill="hold"/>
                                        <p:tgtEl>
                                          <p:spTgt spid="102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24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7890" name="Object 4"/>
          <p:cNvGraphicFramePr>
            <a:graphicFrameLocks noChangeAspect="1"/>
          </p:cNvGraphicFramePr>
          <p:nvPr/>
        </p:nvGraphicFramePr>
        <p:xfrm>
          <a:off x="2209800" y="381000"/>
          <a:ext cx="4710113" cy="6096000"/>
        </p:xfrm>
        <a:graphic>
          <a:graphicData uri="http://schemas.openxmlformats.org/presentationml/2006/ole">
            <mc:AlternateContent xmlns:mc="http://schemas.openxmlformats.org/markup-compatibility/2006">
              <mc:Choice xmlns:v="urn:schemas-microsoft-com:vml" Requires="v">
                <p:oleObj spid="_x0000_s37899" name="Image" r:id="rId3" imgW="7771429" imgH="10057143" progId="Photoshop.Image.9">
                  <p:embed/>
                </p:oleObj>
              </mc:Choice>
              <mc:Fallback>
                <p:oleObj name="Image" r:id="rId3" imgW="7771429" imgH="10057143" progId="Photoshop.Image.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81000"/>
                        <a:ext cx="4710113"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8914" name="Object 4"/>
          <p:cNvGraphicFramePr>
            <a:graphicFrameLocks noChangeAspect="1"/>
          </p:cNvGraphicFramePr>
          <p:nvPr/>
        </p:nvGraphicFramePr>
        <p:xfrm>
          <a:off x="2222500" y="381000"/>
          <a:ext cx="4711700" cy="6096000"/>
        </p:xfrm>
        <a:graphic>
          <a:graphicData uri="http://schemas.openxmlformats.org/presentationml/2006/ole">
            <mc:AlternateContent xmlns:mc="http://schemas.openxmlformats.org/markup-compatibility/2006">
              <mc:Choice xmlns:v="urn:schemas-microsoft-com:vml" Requires="v">
                <p:oleObj spid="_x0000_s38923" name="Image" r:id="rId3" imgW="7771429" imgH="10057143" progId="Photoshop.Image.9">
                  <p:embed/>
                </p:oleObj>
              </mc:Choice>
              <mc:Fallback>
                <p:oleObj name="Image" r:id="rId3" imgW="7771429" imgH="10057143" progId="Photoshop.Image.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00" y="381000"/>
                        <a:ext cx="47117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9938" name="Object 4"/>
          <p:cNvGraphicFramePr>
            <a:graphicFrameLocks noChangeAspect="1"/>
          </p:cNvGraphicFramePr>
          <p:nvPr/>
        </p:nvGraphicFramePr>
        <p:xfrm>
          <a:off x="2286000" y="304800"/>
          <a:ext cx="4711700" cy="6096000"/>
        </p:xfrm>
        <a:graphic>
          <a:graphicData uri="http://schemas.openxmlformats.org/presentationml/2006/ole">
            <mc:AlternateContent xmlns:mc="http://schemas.openxmlformats.org/markup-compatibility/2006">
              <mc:Choice xmlns:v="urn:schemas-microsoft-com:vml" Requires="v">
                <p:oleObj spid="_x0000_s39947" name="Image" r:id="rId3" imgW="7771429" imgH="10057143" progId="Photoshop.Image.9">
                  <p:embed/>
                </p:oleObj>
              </mc:Choice>
              <mc:Fallback>
                <p:oleObj name="Image" r:id="rId3" imgW="7771429" imgH="10057143" progId="Photoshop.Image.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04800"/>
                        <a:ext cx="47117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62" name="Picture 3" descr="pKa%20vs%20dielectr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00" y="0"/>
            <a:ext cx="5295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4"/>
          <p:cNvSpPr txBox="1">
            <a:spLocks noChangeArrowheads="1"/>
          </p:cNvSpPr>
          <p:nvPr/>
        </p:nvSpPr>
        <p:spPr bwMode="auto">
          <a:xfrm>
            <a:off x="228600" y="1219200"/>
            <a:ext cx="22256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solidFill>
                  <a:schemeClr val="tx1"/>
                </a:solidFill>
                <a:latin typeface="Times New Roman" charset="0"/>
              </a:rPr>
              <a:t>pKa values can be changed by the environment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52400" y="152400"/>
            <a:ext cx="8839200" cy="6553200"/>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lgn="ctr">
              <a:spcBef>
                <a:spcPct val="0"/>
              </a:spcBef>
              <a:buSzTx/>
              <a:buFontTx/>
              <a:buNone/>
            </a:pPr>
            <a:endParaRPr lang="en-US" altLang="en-US" sz="3000"/>
          </a:p>
        </p:txBody>
      </p:sp>
      <p:sp>
        <p:nvSpPr>
          <p:cNvPr id="41987" name="Text Box 3"/>
          <p:cNvSpPr txBox="1">
            <a:spLocks noChangeArrowheads="1"/>
          </p:cNvSpPr>
          <p:nvPr/>
        </p:nvSpPr>
        <p:spPr bwMode="auto">
          <a:xfrm>
            <a:off x="228600" y="2057400"/>
            <a:ext cx="35814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50000"/>
              </a:spcBef>
              <a:buSzTx/>
              <a:buFontTx/>
              <a:buNone/>
            </a:pPr>
            <a:r>
              <a:rPr lang="en-US" altLang="en-US" sz="1800"/>
              <a:t>Figure 4.6 </a:t>
            </a:r>
            <a:r>
              <a:rPr lang="en-US" altLang="en-US" sz="2000"/>
              <a:t>Titration of glycine, a simple amino acid. The isoelectric point, pI, the pH where the molecule has a net charge of 0, can be calculated as (p</a:t>
            </a:r>
            <a:r>
              <a:rPr lang="en-US" altLang="en-US" sz="2000" i="1"/>
              <a:t>K</a:t>
            </a:r>
            <a:r>
              <a:rPr lang="en-US" altLang="en-US" sz="2000" baseline="-25000"/>
              <a:t>1</a:t>
            </a:r>
            <a:r>
              <a:rPr lang="en-US" altLang="en-US" sz="2000"/>
              <a:t>+ p</a:t>
            </a:r>
            <a:r>
              <a:rPr lang="en-US" altLang="en-US" sz="2000" i="1"/>
              <a:t>K</a:t>
            </a:r>
            <a:r>
              <a:rPr lang="en-US" altLang="en-US" sz="2000" baseline="-25000"/>
              <a:t>2</a:t>
            </a:r>
            <a:r>
              <a:rPr lang="en-US" altLang="en-US" sz="2000"/>
              <a:t>)/2. </a:t>
            </a:r>
          </a:p>
        </p:txBody>
      </p:sp>
      <p:pic>
        <p:nvPicPr>
          <p:cNvPr id="41988" name="Picture 4" descr="04-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73063"/>
            <a:ext cx="5229225" cy="610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80963" y="0"/>
            <a:ext cx="8377237" cy="906463"/>
          </a:xfrm>
        </p:spPr>
        <p:txBody>
          <a:bodyPr/>
          <a:lstStyle/>
          <a:p>
            <a:r>
              <a:rPr lang="en-US" altLang="en-US" sz="3200">
                <a:ea typeface="MS PGothic" charset="-128"/>
              </a:rPr>
              <a:t>Titrations of polyprotic amino acids</a:t>
            </a:r>
          </a:p>
        </p:txBody>
      </p:sp>
      <p:pic>
        <p:nvPicPr>
          <p:cNvPr id="43011" name="Picture 7" descr="10935-f04-07A.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85838"/>
            <a:ext cx="4419600" cy="570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4"/>
          <p:cNvSpPr txBox="1">
            <a:spLocks noChangeArrowheads="1"/>
          </p:cNvSpPr>
          <p:nvPr/>
        </p:nvSpPr>
        <p:spPr bwMode="auto">
          <a:xfrm>
            <a:off x="0" y="4495800"/>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 4.7 Titration of glutamic acid</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0963" y="0"/>
            <a:ext cx="8377237" cy="906463"/>
          </a:xfrm>
        </p:spPr>
        <p:txBody>
          <a:bodyPr/>
          <a:lstStyle/>
          <a:p>
            <a:r>
              <a:rPr lang="en-US" altLang="en-US" sz="3200">
                <a:ea typeface="MS PGothic" charset="-128"/>
              </a:rPr>
              <a:t>Titrations of polyprotic amino acids</a:t>
            </a:r>
          </a:p>
        </p:txBody>
      </p:sp>
      <p:pic>
        <p:nvPicPr>
          <p:cNvPr id="44035" name="Picture 7" descr="10935-f04-07B.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054100"/>
            <a:ext cx="40386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Box 4"/>
          <p:cNvSpPr txBox="1">
            <a:spLocks noChangeArrowheads="1"/>
          </p:cNvSpPr>
          <p:nvPr/>
        </p:nvSpPr>
        <p:spPr bwMode="auto">
          <a:xfrm>
            <a:off x="152400" y="4267200"/>
            <a:ext cx="405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 4.7 Titration of lysine.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57163" y="0"/>
            <a:ext cx="8377237" cy="906463"/>
          </a:xfrm>
        </p:spPr>
        <p:txBody>
          <a:bodyPr/>
          <a:lstStyle/>
          <a:p>
            <a:r>
              <a:rPr lang="en-US" altLang="en-US" sz="3600">
                <a:ea typeface="MS PGothic" charset="-128"/>
              </a:rPr>
              <a:t>Spectroscopic Properties</a:t>
            </a:r>
          </a:p>
        </p:txBody>
      </p:sp>
      <p:pic>
        <p:nvPicPr>
          <p:cNvPr id="45059" name="Picture 7" descr="04f10.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974725"/>
            <a:ext cx="6432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Box 4"/>
          <p:cNvSpPr txBox="1">
            <a:spLocks noChangeArrowheads="1"/>
          </p:cNvSpPr>
          <p:nvPr/>
        </p:nvSpPr>
        <p:spPr bwMode="auto">
          <a:xfrm>
            <a:off x="152400" y="1752600"/>
            <a:ext cx="2590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 4.10 The UV spectra of the aromatic amino acids at pH 6.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3" descr="amino%20acid%20qu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050" y="0"/>
            <a:ext cx="5295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3"/>
          <p:cNvGraphicFramePr>
            <a:graphicFrameLocks noChangeAspect="1"/>
          </p:cNvGraphicFramePr>
          <p:nvPr/>
        </p:nvGraphicFramePr>
        <p:xfrm>
          <a:off x="152400" y="2971800"/>
          <a:ext cx="8839200" cy="2609850"/>
        </p:xfrm>
        <a:graphic>
          <a:graphicData uri="http://schemas.openxmlformats.org/presentationml/2006/ole">
            <mc:AlternateContent xmlns:mc="http://schemas.openxmlformats.org/markup-compatibility/2006">
              <mc:Choice xmlns:v="urn:schemas-microsoft-com:vml" Requires="v">
                <p:oleObj spid="_x0000_s47117" name="Image" r:id="rId3" imgW="16504953" imgH="4873762" progId="Photoshop.Image.9">
                  <p:embed/>
                </p:oleObj>
              </mc:Choice>
              <mc:Fallback>
                <p:oleObj name="Image" r:id="rId3" imgW="16504953" imgH="4873762" progId="Photoshop.Image.9">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971800"/>
                        <a:ext cx="8839200"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7107" name="Text Box 4"/>
          <p:cNvSpPr txBox="1">
            <a:spLocks noChangeArrowheads="1"/>
          </p:cNvSpPr>
          <p:nvPr/>
        </p:nvSpPr>
        <p:spPr bwMode="auto">
          <a:xfrm>
            <a:off x="685800" y="1143000"/>
            <a:ext cx="79406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solidFill>
                  <a:schemeClr val="tx1"/>
                </a:solidFill>
                <a:latin typeface="Times New Roman" charset="0"/>
              </a:rPr>
              <a:t>Fig. 4.8 (a)  Edman reagent, phenylisothiocyanate, reacts with the </a:t>
            </a:r>
            <a:r>
              <a:rPr lang="el-GR" altLang="en-US" sz="2400">
                <a:solidFill>
                  <a:schemeClr val="tx1"/>
                </a:solidFill>
                <a:latin typeface="Times New Roman" charset="0"/>
              </a:rPr>
              <a:t>α</a:t>
            </a:r>
            <a:r>
              <a:rPr lang="en-US" altLang="en-US" sz="2400">
                <a:solidFill>
                  <a:schemeClr val="tx1"/>
                </a:solidFill>
                <a:latin typeface="Times New Roman" charset="0"/>
              </a:rPr>
              <a:t>-amino group of an amino acid or peptide to produce a phenylthiohydantoin (PTH) derivative, that can be detected by uv asorbance at 254 nm.</a:t>
            </a:r>
            <a:endParaRPr lang="el-GR" altLang="en-US" sz="2400">
              <a:solidFill>
                <a:schemeClr val="tx1"/>
              </a:solidFill>
              <a:latin typeface="Times New Roman" charset="0"/>
            </a:endParaRPr>
          </a:p>
        </p:txBody>
      </p:sp>
      <p:sp>
        <p:nvSpPr>
          <p:cNvPr id="47108" name="Text Box 5"/>
          <p:cNvSpPr txBox="1">
            <a:spLocks noChangeArrowheads="1"/>
          </p:cNvSpPr>
          <p:nvPr/>
        </p:nvSpPr>
        <p:spPr bwMode="auto">
          <a:xfrm>
            <a:off x="174625" y="228600"/>
            <a:ext cx="7064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3200">
                <a:solidFill>
                  <a:srgbClr val="FFFFFF"/>
                </a:solidFill>
              </a:rPr>
              <a:t>Reactions for Amino Acid Quantitation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4"/>
          <p:cNvSpPr txBox="1">
            <a:spLocks noChangeArrowheads="1"/>
          </p:cNvSpPr>
          <p:nvPr/>
        </p:nvSpPr>
        <p:spPr bwMode="auto">
          <a:xfrm>
            <a:off x="0" y="1447800"/>
            <a:ext cx="2819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r>
              <a:rPr lang="en-US" altLang="en-US" sz="2400"/>
              <a:t>Figure 2.5</a:t>
            </a:r>
          </a:p>
          <a:p>
            <a:pPr>
              <a:spcBef>
                <a:spcPct val="0"/>
              </a:spcBef>
              <a:buSzTx/>
              <a:buFontTx/>
              <a:buNone/>
            </a:pPr>
            <a:r>
              <a:rPr lang="en-US" altLang="en-US" sz="2400"/>
              <a:t>(left) A network of transiently H-bonded water molecules.</a:t>
            </a:r>
          </a:p>
          <a:p>
            <a:pPr>
              <a:spcBef>
                <a:spcPct val="0"/>
              </a:spcBef>
              <a:buSzTx/>
              <a:buFontTx/>
              <a:buNone/>
            </a:pPr>
            <a:r>
              <a:rPr lang="en-US" altLang="en-US" sz="2400"/>
              <a:t>(right) A clathrate cage of more ordered, H-bonded water molecules around a nonpolar solute molecule.</a:t>
            </a:r>
          </a:p>
        </p:txBody>
      </p:sp>
      <p:pic>
        <p:nvPicPr>
          <p:cNvPr id="10243" name="Picture 7" descr="02f05.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90600"/>
            <a:ext cx="603567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idx="4294967295"/>
          </p:nvPr>
        </p:nvSpPr>
        <p:spPr>
          <a:xfrm>
            <a:off x="80963" y="0"/>
            <a:ext cx="8377237" cy="906463"/>
          </a:xfrm>
        </p:spPr>
        <p:txBody>
          <a:bodyPr/>
          <a:lstStyle/>
          <a:p>
            <a:pPr eaLnBrk="1" hangingPunct="1"/>
            <a:r>
              <a:rPr lang="en-US" altLang="en-US" sz="3200">
                <a:ea typeface="MS PGothic" charset="-128"/>
              </a:rPr>
              <a:t>Separation of Amino Acids for Quantitation</a:t>
            </a:r>
          </a:p>
        </p:txBody>
      </p:sp>
      <p:pic>
        <p:nvPicPr>
          <p:cNvPr id="48131" name="Picture 3" descr="04f13.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990600"/>
            <a:ext cx="5865813"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Box 4"/>
          <p:cNvSpPr txBox="1">
            <a:spLocks noChangeArrowheads="1"/>
          </p:cNvSpPr>
          <p:nvPr/>
        </p:nvSpPr>
        <p:spPr bwMode="auto">
          <a:xfrm>
            <a:off x="76200" y="1828800"/>
            <a:ext cx="31242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t>Figure 4.13 Gradient separation of common PTH-amino acids by HPLC </a:t>
            </a:r>
          </a:p>
          <a:p>
            <a:pPr eaLnBrk="1" hangingPunct="1">
              <a:spcBef>
                <a:spcPct val="0"/>
              </a:spcBef>
              <a:buSzTx/>
              <a:buFontTx/>
              <a:buNone/>
            </a:pPr>
            <a:r>
              <a:rPr lang="en-US" altLang="en-US" sz="2400"/>
              <a:t>(High Performance/ Pressure Liquid Chromatography).  Areas under peaks are proportional to the moles of each amino acid.</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hidden="1"/>
          <p:cNvSpPr>
            <a:spLocks noGrp="1" noChangeArrowheads="1"/>
          </p:cNvSpPr>
          <p:nvPr>
            <p:ph type="title"/>
          </p:nvPr>
        </p:nvSpPr>
        <p:spPr/>
        <p:txBody>
          <a:bodyPr/>
          <a:lstStyle/>
          <a:p>
            <a:pPr eaLnBrk="1" hangingPunct="1"/>
            <a:endParaRPr lang="en-US" altLang="en-US">
              <a:ea typeface="MS PGothic" charset="-128"/>
            </a:endParaRPr>
          </a:p>
        </p:txBody>
      </p:sp>
      <p:pic>
        <p:nvPicPr>
          <p:cNvPr id="49155"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86200"/>
            <a:ext cx="9144000"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57800"/>
            <a:ext cx="91440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09600"/>
            <a:ext cx="9144000" cy="333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 Box 1031"/>
          <p:cNvSpPr txBox="1">
            <a:spLocks noChangeArrowheads="1"/>
          </p:cNvSpPr>
          <p:nvPr/>
        </p:nvSpPr>
        <p:spPr bwMode="auto">
          <a:xfrm>
            <a:off x="1501775" y="76200"/>
            <a:ext cx="6118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2400">
                <a:solidFill>
                  <a:srgbClr val="FFFFFF"/>
                </a:solidFill>
              </a:rPr>
              <a:t>Some Reactions of Amino Acid Side Chains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02f06.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62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267" name="TextBox 4"/>
          <p:cNvSpPr txBox="1">
            <a:spLocks noChangeArrowheads="1"/>
          </p:cNvSpPr>
          <p:nvPr/>
        </p:nvSpPr>
        <p:spPr bwMode="auto">
          <a:xfrm>
            <a:off x="152400" y="5562600"/>
            <a:ext cx="8839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0"/>
              </a:spcBef>
              <a:buSzTx/>
              <a:buFontTx/>
              <a:buNone/>
            </a:pPr>
            <a:r>
              <a:rPr lang="en-US" altLang="en-US" sz="2000"/>
              <a:t>Fig. 2.6 Association of nonpolar molecules releases water from the clathrate structures, increasing the entropy of solvent water. This entropy-driven association of nonpolar solutes is called hydrophobic interaction.</a:t>
            </a:r>
          </a:p>
        </p:txBody>
      </p:sp>
      <p:sp>
        <p:nvSpPr>
          <p:cNvPr id="11268" name="Rectangle 2"/>
          <p:cNvSpPr txBox="1">
            <a:spLocks noChangeArrowheads="1"/>
          </p:cNvSpPr>
          <p:nvPr/>
        </p:nvSpPr>
        <p:spPr bwMode="auto">
          <a:xfrm>
            <a:off x="80963" y="73025"/>
            <a:ext cx="8377237"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0"/>
              </a:spcBef>
              <a:buSzTx/>
              <a:buFontTx/>
              <a:buNone/>
            </a:pPr>
            <a:r>
              <a:rPr lang="en-US" altLang="en-US" sz="3600">
                <a:solidFill>
                  <a:srgbClr val="FFFFFF"/>
                </a:solidFill>
              </a:rPr>
              <a:t>Hydrophobic Interactions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z="3600">
                <a:ea typeface="MS PGothic" charset="-128"/>
              </a:rPr>
              <a:t>Amphiphilic Molecules</a:t>
            </a:r>
          </a:p>
        </p:txBody>
      </p:sp>
      <p:sp>
        <p:nvSpPr>
          <p:cNvPr id="13315" name="Rectangle 3"/>
          <p:cNvSpPr>
            <a:spLocks noGrp="1" noChangeArrowheads="1"/>
          </p:cNvSpPr>
          <p:nvPr>
            <p:ph type="body" idx="1"/>
          </p:nvPr>
        </p:nvSpPr>
        <p:spPr>
          <a:xfrm>
            <a:off x="762000" y="1828800"/>
            <a:ext cx="7772400" cy="3657600"/>
          </a:xfrm>
        </p:spPr>
        <p:txBody>
          <a:bodyPr/>
          <a:lstStyle/>
          <a:p>
            <a:pPr algn="ctr" eaLnBrk="1" hangingPunct="1">
              <a:lnSpc>
                <a:spcPct val="80000"/>
              </a:lnSpc>
              <a:buFontTx/>
              <a:buNone/>
            </a:pPr>
            <a:r>
              <a:rPr lang="en-US" altLang="en-US" sz="3000" i="1">
                <a:ea typeface="MS PGothic" charset="-128"/>
              </a:rPr>
              <a:t>Also called "amphipathic“</a:t>
            </a:r>
            <a:br>
              <a:rPr lang="en-US" altLang="en-US" sz="3000" i="1">
                <a:ea typeface="MS PGothic" charset="-128"/>
              </a:rPr>
            </a:br>
            <a:endParaRPr lang="en-US" altLang="en-US" sz="3000">
              <a:ea typeface="MS PGothic" charset="-128"/>
            </a:endParaRPr>
          </a:p>
          <a:p>
            <a:pPr eaLnBrk="1" hangingPunct="1">
              <a:lnSpc>
                <a:spcPct val="80000"/>
              </a:lnSpc>
            </a:pPr>
            <a:r>
              <a:rPr lang="en-US" altLang="en-US" sz="3000">
                <a:ea typeface="MS PGothic" charset="-128"/>
              </a:rPr>
              <a:t>Refers to molecules that contain both polar and nonpolar groups</a:t>
            </a:r>
          </a:p>
          <a:p>
            <a:pPr eaLnBrk="1" hangingPunct="1">
              <a:lnSpc>
                <a:spcPct val="80000"/>
              </a:lnSpc>
            </a:pPr>
            <a:r>
              <a:rPr lang="en-US" altLang="en-US" sz="3000">
                <a:ea typeface="MS PGothic" charset="-128"/>
              </a:rPr>
              <a:t>These molecules are attracted to both polar and nonpolar environments</a:t>
            </a:r>
          </a:p>
          <a:p>
            <a:pPr eaLnBrk="1" hangingPunct="1">
              <a:lnSpc>
                <a:spcPct val="80000"/>
              </a:lnSpc>
            </a:pPr>
            <a:r>
              <a:rPr lang="en-US" altLang="en-US" sz="3000">
                <a:ea typeface="MS PGothic" charset="-128"/>
              </a:rPr>
              <a:t>Good examples - fatty acids and detergents, such as SDS (sodium dodecyl sulfate), and most common amino acids</a:t>
            </a:r>
          </a:p>
          <a:p>
            <a:pPr eaLnBrk="1" hangingPunct="1">
              <a:lnSpc>
                <a:spcPct val="80000"/>
              </a:lnSpc>
              <a:buFontTx/>
              <a:buNone/>
            </a:pPr>
            <a:endParaRPr lang="en-US" altLang="en-US">
              <a:ea typeface="MS PGothic"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 calcmode="lin" valueType="num">
                                      <p:cBhvr additive="base">
                                        <p:cTn id="7" dur="500" fill="hold"/>
                                        <p:tgtEl>
                                          <p:spTgt spid="1331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 calcmode="lin" valueType="num">
                                      <p:cBhvr additive="base">
                                        <p:cTn id="13" dur="500" fill="hold"/>
                                        <p:tgtEl>
                                          <p:spTgt spid="1331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anim calcmode="lin" valueType="num">
                                      <p:cBhvr additive="base">
                                        <p:cTn id="19" dur="500" fill="hold"/>
                                        <p:tgtEl>
                                          <p:spTgt spid="1331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31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0963" y="0"/>
            <a:ext cx="7996237" cy="914400"/>
          </a:xfrm>
        </p:spPr>
        <p:txBody>
          <a:bodyPr/>
          <a:lstStyle/>
          <a:p>
            <a:r>
              <a:rPr lang="en-US" altLang="en-US" sz="3200">
                <a:ea typeface="MS PGothic" charset="-128"/>
              </a:rPr>
              <a:t>Amphiphilic Molecules</a:t>
            </a:r>
          </a:p>
        </p:txBody>
      </p:sp>
      <p:pic>
        <p:nvPicPr>
          <p:cNvPr id="13315" name="Picture 1" descr="02_07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157288"/>
            <a:ext cx="7086600" cy="539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 Box 4"/>
          <p:cNvSpPr txBox="1">
            <a:spLocks noChangeArrowheads="1"/>
          </p:cNvSpPr>
          <p:nvPr/>
        </p:nvSpPr>
        <p:spPr bwMode="auto">
          <a:xfrm>
            <a:off x="0" y="996950"/>
            <a:ext cx="21336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a:spcBef>
                <a:spcPct val="50000"/>
              </a:spcBef>
              <a:buSzTx/>
              <a:buFontTx/>
              <a:buNone/>
            </a:pPr>
            <a:r>
              <a:rPr lang="en-US" altLang="en-US" sz="1800"/>
              <a:t>Figure 2.7   An amphiphilic molecule: sodium palmitate. Amphiphilic molecules are frequently symbolized by a ball and zig-zag line structure</a:t>
            </a:r>
          </a:p>
          <a:p>
            <a:pPr>
              <a:spcBef>
                <a:spcPct val="50000"/>
              </a:spcBef>
              <a:buSzTx/>
              <a:buFontTx/>
              <a:buNone/>
            </a:pPr>
            <a:r>
              <a:rPr lang="en-US" altLang="en-US" sz="1800"/>
              <a:t>               ,where the ball</a:t>
            </a:r>
            <a:br>
              <a:rPr lang="en-US" altLang="en-US" sz="1800"/>
            </a:br>
            <a:r>
              <a:rPr lang="en-US" altLang="en-US" sz="1800"/>
              <a:t>represents the hydrophilic polar head and</a:t>
            </a:r>
            <a:br>
              <a:rPr lang="en-US" altLang="en-US" sz="1800"/>
            </a:br>
            <a:r>
              <a:rPr lang="en-US" altLang="en-US" sz="1800"/>
              <a:t>the zig-zag represents the nonpolar hydrophobic hydrocarbon tail. </a:t>
            </a:r>
          </a:p>
        </p:txBody>
      </p:sp>
      <p:pic>
        <p:nvPicPr>
          <p:cNvPr id="6" name="Picture 5" descr="49033-02-06cap"/>
          <p:cNvPicPr>
            <a:picLocks noChangeAspect="1" noChangeArrowheads="1"/>
          </p:cNvPicPr>
          <p:nvPr/>
        </p:nvPicPr>
        <p:blipFill>
          <a:blip r:embed="rId4">
            <a:duotone>
              <a:prstClr val="black"/>
              <a:srgbClr val="99CCFF">
                <a:tint val="45000"/>
                <a:satMod val="400000"/>
              </a:srgbClr>
            </a:duotone>
            <a:extLst>
              <a:ext uri="{28A0092B-C50C-407E-A947-70E740481C1C}">
                <a14:useLocalDpi xmlns:a14="http://schemas.microsoft.com/office/drawing/2010/main" val="0"/>
              </a:ext>
            </a:extLst>
          </a:blip>
          <a:srcRect/>
          <a:stretch>
            <a:fillRect/>
          </a:stretch>
        </p:blipFill>
        <p:spPr bwMode="auto">
          <a:xfrm>
            <a:off x="105156" y="3971925"/>
            <a:ext cx="8763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0963" y="0"/>
            <a:ext cx="7920037" cy="914400"/>
          </a:xfrm>
        </p:spPr>
        <p:txBody>
          <a:bodyPr/>
          <a:lstStyle/>
          <a:p>
            <a:r>
              <a:rPr lang="en-US" altLang="en-US" sz="3600">
                <a:ea typeface="MS PGothic" charset="-128"/>
              </a:rPr>
              <a:t>Section through a Micelle</a:t>
            </a:r>
          </a:p>
        </p:txBody>
      </p:sp>
      <p:pic>
        <p:nvPicPr>
          <p:cNvPr id="14339" name="Picture 7" descr="02f07B.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763" y="1050925"/>
            <a:ext cx="56848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4"/>
          <p:cNvSpPr txBox="1">
            <a:spLocks noChangeArrowheads="1"/>
          </p:cNvSpPr>
          <p:nvPr/>
        </p:nvSpPr>
        <p:spPr bwMode="auto">
          <a:xfrm>
            <a:off x="0" y="1073150"/>
            <a:ext cx="3200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Font typeface="Times" charset="0"/>
              <a:buChar char="•"/>
              <a:defRPr sz="2800">
                <a:solidFill>
                  <a:srgbClr val="000066"/>
                </a:solidFill>
                <a:latin typeface="Arial" charset="0"/>
                <a:ea typeface="MS PGothic" charset="-128"/>
              </a:defRPr>
            </a:lvl1pPr>
            <a:lvl2pPr marL="742950" indent="-285750" eaLnBrk="0" hangingPunct="0">
              <a:spcBef>
                <a:spcPct val="20000"/>
              </a:spcBef>
              <a:buSzPct val="100000"/>
              <a:buFont typeface="Times" charset="0"/>
              <a:buChar char="•"/>
              <a:defRPr sz="2800">
                <a:solidFill>
                  <a:srgbClr val="000066"/>
                </a:solidFill>
                <a:latin typeface="Arial" charset="0"/>
                <a:ea typeface="MS PGothic" charset="-128"/>
              </a:defRPr>
            </a:lvl2pPr>
            <a:lvl3pPr marL="1143000" indent="-228600" eaLnBrk="0" hangingPunct="0">
              <a:spcBef>
                <a:spcPct val="20000"/>
              </a:spcBef>
              <a:buSzPct val="100000"/>
              <a:buFont typeface="Times" charset="0"/>
              <a:buChar char="•"/>
              <a:defRPr sz="2800">
                <a:solidFill>
                  <a:srgbClr val="000066"/>
                </a:solidFill>
                <a:latin typeface="Arial" charset="0"/>
                <a:ea typeface="MS PGothic" charset="-128"/>
              </a:defRPr>
            </a:lvl3pPr>
            <a:lvl4pPr marL="1600200" indent="-228600" eaLnBrk="0" hangingPunct="0">
              <a:spcBef>
                <a:spcPct val="20000"/>
              </a:spcBef>
              <a:buSzPct val="100000"/>
              <a:buFont typeface="Times" charset="0"/>
              <a:buChar char="•"/>
              <a:defRPr sz="2800">
                <a:solidFill>
                  <a:srgbClr val="000066"/>
                </a:solidFill>
                <a:latin typeface="Arial" charset="0"/>
                <a:ea typeface="MS PGothic" charset="-128"/>
              </a:defRPr>
            </a:lvl4pPr>
            <a:lvl5pPr marL="2057400" indent="-228600" eaLnBrk="0" hangingPunct="0">
              <a:spcBef>
                <a:spcPct val="20000"/>
              </a:spcBef>
              <a:buSzPct val="100000"/>
              <a:buFont typeface="Times" charset="0"/>
              <a:buChar char="•"/>
              <a:defRPr sz="2800">
                <a:solidFill>
                  <a:srgbClr val="000066"/>
                </a:solidFill>
                <a:latin typeface="Arial" charset="0"/>
                <a:ea typeface="MS PGothic" charset="-128"/>
              </a:defRPr>
            </a:lvl5pPr>
            <a:lvl6pPr marL="25146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6pPr>
            <a:lvl7pPr marL="29718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7pPr>
            <a:lvl8pPr marL="34290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8pPr>
            <a:lvl9pPr marL="3886200" indent="-228600" eaLnBrk="0" fontAlgn="base" hangingPunct="0">
              <a:spcBef>
                <a:spcPct val="20000"/>
              </a:spcBef>
              <a:spcAft>
                <a:spcPct val="0"/>
              </a:spcAft>
              <a:buSzPct val="100000"/>
              <a:buFont typeface="Times" charset="0"/>
              <a:buChar char="•"/>
              <a:defRPr sz="2800">
                <a:solidFill>
                  <a:srgbClr val="000066"/>
                </a:solidFill>
                <a:latin typeface="Arial" charset="0"/>
                <a:ea typeface="MS PGothic" charset="-128"/>
              </a:defRPr>
            </a:lvl9pPr>
          </a:lstStyle>
          <a:p>
            <a:pPr eaLnBrk="1" hangingPunct="1">
              <a:spcBef>
                <a:spcPct val="50000"/>
              </a:spcBef>
              <a:buSzTx/>
              <a:buFontTx/>
              <a:buNone/>
            </a:pPr>
            <a:r>
              <a:rPr lang="en-US" altLang="en-US" sz="1800"/>
              <a:t>Figure 2.7b Micelle formation by amphiphilic molecules in aqueous solution. Negatively charged carboxylate head groups orient to the micelle surface and interact with the polar H2O molecules via H bonding. The nonpolar hydrocarbon tails cluster in the interior of the spherical micelle, driven by hydrophobic exclusion from the solvent and the formation of favorable van der Waals interactions. Because of their negatively charged surfaces, neighboring micelles repel one another and thereby maintain a relative stability in solution.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76200" y="0"/>
            <a:ext cx="7924800" cy="914400"/>
          </a:xfrm>
        </p:spPr>
        <p:txBody>
          <a:bodyPr/>
          <a:lstStyle/>
          <a:p>
            <a:pPr eaLnBrk="1" hangingPunct="1"/>
            <a:r>
              <a:rPr lang="en-US" altLang="en-US" sz="3200">
                <a:ea typeface="MS PGothic" charset="-128"/>
              </a:rPr>
              <a:t>What Are the Structures and Properties of Amino Acids? </a:t>
            </a:r>
          </a:p>
        </p:txBody>
      </p:sp>
      <p:sp>
        <p:nvSpPr>
          <p:cNvPr id="16387" name="Rectangle 3"/>
          <p:cNvSpPr>
            <a:spLocks noGrp="1" noChangeArrowheads="1"/>
          </p:cNvSpPr>
          <p:nvPr>
            <p:ph type="body" idx="4294967295"/>
          </p:nvPr>
        </p:nvSpPr>
        <p:spPr>
          <a:xfrm>
            <a:off x="533400" y="1295400"/>
            <a:ext cx="7772400" cy="5029200"/>
          </a:xfrm>
        </p:spPr>
        <p:txBody>
          <a:bodyPr/>
          <a:lstStyle/>
          <a:p>
            <a:pPr eaLnBrk="1" hangingPunct="1">
              <a:lnSpc>
                <a:spcPct val="80000"/>
              </a:lnSpc>
            </a:pPr>
            <a:r>
              <a:rPr lang="en-US" altLang="en-US">
                <a:ea typeface="MS PGothic" charset="-128"/>
              </a:rPr>
              <a:t>Amino acids contain a central tetrahedral carbon atom, the </a:t>
            </a:r>
            <a:r>
              <a:rPr lang="el-GR" altLang="en-US">
                <a:ea typeface="MS PGothic" charset="-128"/>
              </a:rPr>
              <a:t>α</a:t>
            </a:r>
            <a:r>
              <a:rPr lang="en-US" altLang="en-US">
                <a:ea typeface="MS PGothic" charset="-128"/>
              </a:rPr>
              <a:t>-carbon</a:t>
            </a:r>
            <a:endParaRPr lang="el-GR" altLang="en-US">
              <a:ea typeface="MS PGothic" charset="-128"/>
            </a:endParaRPr>
          </a:p>
          <a:p>
            <a:pPr eaLnBrk="1" hangingPunct="1">
              <a:lnSpc>
                <a:spcPct val="80000"/>
              </a:lnSpc>
            </a:pPr>
            <a:r>
              <a:rPr lang="en-US" altLang="en-US">
                <a:ea typeface="MS PGothic" charset="-128"/>
              </a:rPr>
              <a:t>Amino acids can polymerize via peptide bonds between the </a:t>
            </a:r>
            <a:r>
              <a:rPr lang="el-GR" altLang="en-US">
                <a:ea typeface="MS PGothic" charset="-128"/>
              </a:rPr>
              <a:t>α</a:t>
            </a:r>
            <a:r>
              <a:rPr lang="en-US" altLang="en-US">
                <a:ea typeface="MS PGothic" charset="-128"/>
              </a:rPr>
              <a:t>-amino and </a:t>
            </a:r>
            <a:r>
              <a:rPr lang="el-GR" altLang="en-US">
                <a:ea typeface="MS PGothic" charset="-128"/>
              </a:rPr>
              <a:t>α</a:t>
            </a:r>
            <a:r>
              <a:rPr lang="en-US" altLang="en-US">
                <a:ea typeface="MS PGothic" charset="-128"/>
              </a:rPr>
              <a:t>-carboxyl groups</a:t>
            </a:r>
          </a:p>
          <a:p>
            <a:pPr eaLnBrk="1" hangingPunct="1">
              <a:lnSpc>
                <a:spcPct val="80000"/>
              </a:lnSpc>
            </a:pPr>
            <a:r>
              <a:rPr lang="en-US" altLang="en-US">
                <a:ea typeface="MS PGothic" charset="-128"/>
              </a:rPr>
              <a:t>There are 20 common (aka standard) amino acids found in proteins</a:t>
            </a:r>
          </a:p>
          <a:p>
            <a:pPr eaLnBrk="1" hangingPunct="1">
              <a:lnSpc>
                <a:spcPct val="80000"/>
              </a:lnSpc>
            </a:pPr>
            <a:r>
              <a:rPr lang="en-US" altLang="en-US">
                <a:ea typeface="MS PGothic" charset="-128"/>
              </a:rPr>
              <a:t>Several amino acids occur only rarely in proteins</a:t>
            </a:r>
          </a:p>
          <a:p>
            <a:pPr eaLnBrk="1" hangingPunct="1">
              <a:lnSpc>
                <a:spcPct val="80000"/>
              </a:lnSpc>
            </a:pPr>
            <a:r>
              <a:rPr lang="en-US" altLang="en-US">
                <a:ea typeface="MS PGothic" charset="-128"/>
              </a:rPr>
              <a:t>Some amino acids can be modified after incorporation in proteins (i. e., post-translational modification)</a:t>
            </a:r>
          </a:p>
          <a:p>
            <a:pPr eaLnBrk="1" hangingPunct="1">
              <a:lnSpc>
                <a:spcPct val="80000"/>
              </a:lnSpc>
            </a:pPr>
            <a:r>
              <a:rPr lang="en-US" altLang="en-US">
                <a:ea typeface="MS PGothic" charset="-128"/>
              </a:rPr>
              <a:t>Some amino acids are not found in proteins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87">
                                            <p:txEl>
                                              <p:pRg st="1" end="1"/>
                                            </p:txEl>
                                          </p:spTgt>
                                        </p:tgtEl>
                                        <p:attrNameLst>
                                          <p:attrName>style.visibility</p:attrName>
                                        </p:attrNameLst>
                                      </p:cBhvr>
                                      <p:to>
                                        <p:strVal val="visible"/>
                                      </p:to>
                                    </p:set>
                                    <p:anim calcmode="lin" valueType="num">
                                      <p:cBhvr additive="base">
                                        <p:cTn id="13" dur="5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87">
                                            <p:txEl>
                                              <p:pRg st="2" end="2"/>
                                            </p:txEl>
                                          </p:spTgt>
                                        </p:tgtEl>
                                        <p:attrNameLst>
                                          <p:attrName>style.visibility</p:attrName>
                                        </p:attrNameLst>
                                      </p:cBhvr>
                                      <p:to>
                                        <p:strVal val="visible"/>
                                      </p:to>
                                    </p:set>
                                    <p:anim calcmode="lin" valueType="num">
                                      <p:cBhvr additive="base">
                                        <p:cTn id="19" dur="5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387">
                                            <p:txEl>
                                              <p:pRg st="3" end="3"/>
                                            </p:txEl>
                                          </p:spTgt>
                                        </p:tgtEl>
                                        <p:attrNameLst>
                                          <p:attrName>style.visibility</p:attrName>
                                        </p:attrNameLst>
                                      </p:cBhvr>
                                      <p:to>
                                        <p:strVal val="visible"/>
                                      </p:to>
                                    </p:set>
                                    <p:anim calcmode="lin" valueType="num">
                                      <p:cBhvr additive="base">
                                        <p:cTn id="25" dur="5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387">
                                            <p:txEl>
                                              <p:pRg st="4" end="4"/>
                                            </p:txEl>
                                          </p:spTgt>
                                        </p:tgtEl>
                                        <p:attrNameLst>
                                          <p:attrName>style.visibility</p:attrName>
                                        </p:attrNameLst>
                                      </p:cBhvr>
                                      <p:to>
                                        <p:strVal val="visible"/>
                                      </p:to>
                                    </p:set>
                                    <p:anim calcmode="lin" valueType="num">
                                      <p:cBhvr additive="base">
                                        <p:cTn id="31" dur="5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6387">
                                            <p:txEl>
                                              <p:pRg st="5" end="5"/>
                                            </p:txEl>
                                          </p:spTgt>
                                        </p:tgtEl>
                                        <p:attrNameLst>
                                          <p:attrName>style.visibility</p:attrName>
                                        </p:attrNameLst>
                                      </p:cBhvr>
                                      <p:to>
                                        <p:strVal val="visible"/>
                                      </p:to>
                                    </p:set>
                                    <p:anim calcmode="lin" valueType="num">
                                      <p:cBhvr additive="base">
                                        <p:cTn id="37" dur="5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3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IOCHE~1">
  <a:themeElements>
    <a:clrScheme name="BIOCH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IOCH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lnDef>
  </a:objectDefaults>
  <a:extraClrSchemeLst>
    <a:extraClrScheme>
      <a:clrScheme name="BIOCH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CH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CH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CH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CH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CH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CH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IOCHE~1">
  <a:themeElements>
    <a:clrScheme name="Custom 11">
      <a:dk1>
        <a:srgbClr val="000000"/>
      </a:dk1>
      <a:lt1>
        <a:srgbClr val="000000"/>
      </a:lt1>
      <a:dk2>
        <a:srgbClr val="000000"/>
      </a:dk2>
      <a:lt2>
        <a:srgbClr val="808080"/>
      </a:lt2>
      <a:accent1>
        <a:srgbClr val="00CC99"/>
      </a:accent1>
      <a:accent2>
        <a:srgbClr val="3333CC"/>
      </a:accent2>
      <a:accent3>
        <a:srgbClr val="AAAAAA"/>
      </a:accent3>
      <a:accent4>
        <a:srgbClr val="000000"/>
      </a:accent4>
      <a:accent5>
        <a:srgbClr val="AAE2CA"/>
      </a:accent5>
      <a:accent6>
        <a:srgbClr val="2D2DB9"/>
      </a:accent6>
      <a:hlink>
        <a:srgbClr val="FF0000"/>
      </a:hlink>
      <a:folHlink>
        <a:srgbClr val="B2B2B2"/>
      </a:folHlink>
    </a:clrScheme>
    <a:fontScheme name="BIOCH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lnDef>
  </a:objectDefaults>
  <a:extraClrSchemeLst>
    <a:extraClrScheme>
      <a:clrScheme name="BIOCH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CH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CH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CH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CH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CH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CH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IOCHE~1">
  <a:themeElements>
    <a:clrScheme name="Custom 5">
      <a:dk1>
        <a:srgbClr val="000000"/>
      </a:dk1>
      <a:lt1>
        <a:srgbClr val="000000"/>
      </a:lt1>
      <a:dk2>
        <a:srgbClr val="000000"/>
      </a:dk2>
      <a:lt2>
        <a:srgbClr val="808080"/>
      </a:lt2>
      <a:accent1>
        <a:srgbClr val="00CC99"/>
      </a:accent1>
      <a:accent2>
        <a:srgbClr val="3333CC"/>
      </a:accent2>
      <a:accent3>
        <a:srgbClr val="AAAAAA"/>
      </a:accent3>
      <a:accent4>
        <a:srgbClr val="000000"/>
      </a:accent4>
      <a:accent5>
        <a:srgbClr val="AAE2CA"/>
      </a:accent5>
      <a:accent6>
        <a:srgbClr val="2D2DB9"/>
      </a:accent6>
      <a:hlink>
        <a:srgbClr val="FF0000"/>
      </a:hlink>
      <a:folHlink>
        <a:srgbClr val="B2B2B2"/>
      </a:folHlink>
    </a:clrScheme>
    <a:fontScheme name="BIOCH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000" b="0" i="0" u="none" strike="noStrike" cap="none" normalizeH="0" baseline="0" smtClean="0">
            <a:ln>
              <a:noFill/>
            </a:ln>
            <a:solidFill>
              <a:srgbClr val="000066"/>
            </a:solidFill>
            <a:effectLst/>
            <a:latin typeface="Arial" charset="0"/>
          </a:defRPr>
        </a:defPPr>
      </a:lstStyle>
    </a:lnDef>
  </a:objectDefaults>
  <a:extraClrSchemeLst>
    <a:extraClrScheme>
      <a:clrScheme name="BIOCH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CH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CH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CH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CH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CH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CH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C:\PROGRA~1\MICROS~2\TEMPLA~1\PRESEN~1\BIOCHE~1.POT</Template>
  <TotalTime>46346153</TotalTime>
  <Words>1241</Words>
  <Application>Microsoft Macintosh PowerPoint</Application>
  <PresentationFormat>On-screen Show (4:3)</PresentationFormat>
  <Paragraphs>132</Paragraphs>
  <Slides>41</Slides>
  <Notes>23</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41</vt:i4>
      </vt:variant>
    </vt:vector>
  </HeadingPairs>
  <TitlesOfParts>
    <vt:vector size="51" baseType="lpstr">
      <vt:lpstr>MS PGothic</vt:lpstr>
      <vt:lpstr>ＭＳ Ｐゴシック</vt:lpstr>
      <vt:lpstr>Times</vt:lpstr>
      <vt:lpstr>Times New Roman</vt:lpstr>
      <vt:lpstr>Verdana</vt:lpstr>
      <vt:lpstr>Arial</vt:lpstr>
      <vt:lpstr>BIOCHE~1</vt:lpstr>
      <vt:lpstr>2_BIOCHE~1</vt:lpstr>
      <vt:lpstr>1_BIOCHE~1</vt:lpstr>
      <vt:lpstr>Image</vt:lpstr>
      <vt:lpstr>PowerPoint Presentation</vt:lpstr>
      <vt:lpstr>Outline</vt:lpstr>
      <vt:lpstr>Hydrophobic Interactions</vt:lpstr>
      <vt:lpstr>PowerPoint Presentation</vt:lpstr>
      <vt:lpstr>PowerPoint Presentation</vt:lpstr>
      <vt:lpstr>Amphiphilic Molecules</vt:lpstr>
      <vt:lpstr>Amphiphilic Molecules</vt:lpstr>
      <vt:lpstr>Section through a Micelle</vt:lpstr>
      <vt:lpstr>What Are the Structures and Properties of Amino Acids? </vt:lpstr>
      <vt:lpstr>PowerPoint Presentation</vt:lpstr>
      <vt:lpstr>Amino acids are chiral molecules</vt:lpstr>
      <vt:lpstr>Stereochemistry of Amino Acids</vt:lpstr>
      <vt:lpstr>PowerPoint Presentation</vt:lpstr>
      <vt:lpstr>Amino Acids Can Join Via Peptide Bonds</vt:lpstr>
      <vt:lpstr>The 20 common amino acids</vt:lpstr>
      <vt:lpstr>PowerPoint Presentation</vt:lpstr>
      <vt:lpstr>PowerPoint Presentation</vt:lpstr>
      <vt:lpstr>PowerPoint Presentation</vt:lpstr>
      <vt:lpstr>Two Additional Standard Amino Acids Occur Rarely in Proteins</vt:lpstr>
      <vt:lpstr>Several Post-translationally Modified Amino Acids Occur Rarely in Proteins</vt:lpstr>
      <vt:lpstr>Several Post-translationally Modified Amino Acids Occur More Often in Proteins and are Usually Involved in Signaling/Regulation</vt:lpstr>
      <vt:lpstr>PowerPoint Presentation</vt:lpstr>
      <vt:lpstr>Green Fluorescent Protein: An Unusual Post-translational Auto-Modification</vt:lpstr>
      <vt:lpstr>Green Fluorescent Protein Chromophore</vt:lpstr>
      <vt:lpstr>Yellow fluorescent protein</vt:lpstr>
      <vt:lpstr>PowerPoint Presentation</vt:lpstr>
      <vt:lpstr>The Fluorescent Protein Color Palette</vt:lpstr>
      <vt:lpstr>Fluorescent protein-tagging of brain neurons</vt:lpstr>
      <vt:lpstr>PowerPoint Presentation</vt:lpstr>
      <vt:lpstr>PowerPoint Presentation</vt:lpstr>
      <vt:lpstr>PowerPoint Presentation</vt:lpstr>
      <vt:lpstr>PowerPoint Presentation</vt:lpstr>
      <vt:lpstr>PowerPoint Presentation</vt:lpstr>
      <vt:lpstr>PowerPoint Presentation</vt:lpstr>
      <vt:lpstr>Titrations of polyprotic amino acids</vt:lpstr>
      <vt:lpstr>Titrations of polyprotic amino acids</vt:lpstr>
      <vt:lpstr>Spectroscopic Properties</vt:lpstr>
      <vt:lpstr>PowerPoint Presentation</vt:lpstr>
      <vt:lpstr>PowerPoint Presentation</vt:lpstr>
      <vt:lpstr>Separation of Amino Acids for Quantitation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Charles M. Grisham</dc:creator>
  <cp:lastModifiedBy>Microsoft Office User</cp:lastModifiedBy>
  <cp:revision>237</cp:revision>
  <dcterms:created xsi:type="dcterms:W3CDTF">1998-08-18T15:56:28Z</dcterms:created>
  <dcterms:modified xsi:type="dcterms:W3CDTF">2017-01-09T00:50:42Z</dcterms:modified>
</cp:coreProperties>
</file>